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Glacial Indifference" panose="020B0604020202020204" charset="0"/>
      <p:regular r:id="rId17"/>
    </p:embeddedFont>
    <p:embeddedFont>
      <p:font typeface="Glacial Indifference Bold" panose="020B0604020202020204" charset="0"/>
      <p:regular r:id="rId18"/>
    </p:embeddedFont>
    <p:embeddedFont>
      <p:font typeface="True Typewrit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hyperlink" Target="https://byjus.com/maths/partial-differential-equation/" TargetMode="External"/><Relationship Id="rId3" Type="http://schemas.openxmlformats.org/officeDocument/2006/relationships/image" Target="../media/image38.jpeg"/><Relationship Id="rId7" Type="http://schemas.openxmlformats.org/officeDocument/2006/relationships/hyperlink" Target="https://www.ncbi.nlm.nih.gov/pmc/articles/PMC8391108/" TargetMode="Externa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hyperlink" Target="https://www.swmm456.com/2016/01/" TargetMode="External"/><Relationship Id="rId11" Type="http://schemas.openxmlformats.org/officeDocument/2006/relationships/image" Target="../media/image9.svg"/><Relationship Id="rId5" Type="http://schemas.openxmlformats.org/officeDocument/2006/relationships/hyperlink" Target="https://hess.copernicus.org/articles/23/1281/2019/#section1" TargetMode="External"/><Relationship Id="rId10" Type="http://schemas.openxmlformats.org/officeDocument/2006/relationships/image" Target="../media/image8.png"/><Relationship Id="rId4" Type="http://schemas.openxmlformats.org/officeDocument/2006/relationships/image" Target="../media/image17.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svg"/><Relationship Id="rId4" Type="http://schemas.openxmlformats.org/officeDocument/2006/relationships/image" Target="../media/image5.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4219150" y="218650"/>
            <a:ext cx="9849700" cy="9849700"/>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alpha val="62745"/>
              </a:srgbClr>
            </a:solidFill>
          </p:spPr>
        </p:sp>
        <p:sp>
          <p:nvSpPr>
            <p:cNvPr id="5" name="TextBox 5"/>
            <p:cNvSpPr txBox="1"/>
            <p:nvPr/>
          </p:nvSpPr>
          <p:spPr>
            <a:xfrm>
              <a:off x="76200" y="95250"/>
              <a:ext cx="660400" cy="641350"/>
            </a:xfrm>
            <a:prstGeom prst="rect">
              <a:avLst/>
            </a:prstGeom>
          </p:spPr>
          <p:txBody>
            <a:bodyPr lIns="50800" tIns="50800" rIns="50800" bIns="50800" rtlCol="0" anchor="ctr"/>
            <a:lstStyle/>
            <a:p>
              <a:pPr algn="ctr">
                <a:lnSpc>
                  <a:spcPts val="1870"/>
                </a:lnSpc>
              </a:pPr>
              <a:endParaRPr/>
            </a:p>
          </p:txBody>
        </p:sp>
      </p:grpSp>
      <p:pic>
        <p:nvPicPr>
          <p:cNvPr id="6" name="Picture 6"/>
          <p:cNvPicPr>
            <a:picLocks noChangeAspect="1"/>
          </p:cNvPicPr>
          <p:nvPr/>
        </p:nvPicPr>
        <p:blipFill>
          <a:blip r:embed="rId3"/>
          <a:srcRect/>
          <a:stretch>
            <a:fillRect/>
          </a:stretch>
        </p:blipFill>
        <p:spPr>
          <a:xfrm rot="-580512">
            <a:off x="10897671" y="9494876"/>
            <a:ext cx="6635595" cy="1584248"/>
          </a:xfrm>
          <a:prstGeom prst="rect">
            <a:avLst/>
          </a:prstGeom>
        </p:spPr>
      </p:pic>
      <p:grpSp>
        <p:nvGrpSpPr>
          <p:cNvPr id="7" name="Group 7"/>
          <p:cNvGrpSpPr>
            <a:grpSpLocks noChangeAspect="1"/>
          </p:cNvGrpSpPr>
          <p:nvPr/>
        </p:nvGrpSpPr>
        <p:grpSpPr>
          <a:xfrm rot="362924">
            <a:off x="15486518" y="3543339"/>
            <a:ext cx="3545563" cy="6847548"/>
            <a:chOff x="0" y="0"/>
            <a:chExt cx="3290570" cy="6355080"/>
          </a:xfrm>
        </p:grpSpPr>
        <p:sp>
          <p:nvSpPr>
            <p:cNvPr id="8" name="Freeform 8"/>
            <p:cNvSpPr/>
            <p:nvPr/>
          </p:nvSpPr>
          <p:spPr>
            <a:xfrm>
              <a:off x="0" y="1270"/>
              <a:ext cx="3289300" cy="6353810"/>
            </a:xfrm>
            <a:custGeom>
              <a:avLst/>
              <a:gdLst/>
              <a:ahLst/>
              <a:cxnLst/>
              <a:rect l="l" t="t" r="r" b="b"/>
              <a:pathLst>
                <a:path w="3289300" h="6353810">
                  <a:moveTo>
                    <a:pt x="3289300" y="6353810"/>
                  </a:moveTo>
                  <a:lnTo>
                    <a:pt x="0" y="6353810"/>
                  </a:lnTo>
                  <a:lnTo>
                    <a:pt x="0" y="0"/>
                  </a:lnTo>
                  <a:lnTo>
                    <a:pt x="3289300" y="0"/>
                  </a:lnTo>
                  <a:lnTo>
                    <a:pt x="3289300" y="6353810"/>
                  </a:lnTo>
                  <a:close/>
                </a:path>
              </a:pathLst>
            </a:custGeom>
            <a:solidFill>
              <a:srgbClr val="FDFAF0"/>
            </a:solidFill>
          </p:spPr>
        </p:sp>
        <p:sp>
          <p:nvSpPr>
            <p:cNvPr id="9" name="Freeform 9"/>
            <p:cNvSpPr/>
            <p:nvPr/>
          </p:nvSpPr>
          <p:spPr>
            <a:xfrm>
              <a:off x="179070" y="323342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4"/>
              <a:stretch>
                <a:fillRect l="-25269" r="-25269"/>
              </a:stretch>
            </a:blipFill>
          </p:spPr>
        </p:sp>
        <p:sp>
          <p:nvSpPr>
            <p:cNvPr id="10" name="Freeform 10"/>
            <p:cNvSpPr/>
            <p:nvPr/>
          </p:nvSpPr>
          <p:spPr>
            <a:xfrm>
              <a:off x="181610" y="18034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5"/>
              <a:stretch>
                <a:fillRect l="-26342" r="-26342"/>
              </a:stretch>
            </a:blipFill>
          </p:spPr>
        </p:sp>
        <p:sp>
          <p:nvSpPr>
            <p:cNvPr id="11" name="Freeform 11"/>
            <p:cNvSpPr/>
            <p:nvPr/>
          </p:nvSpPr>
          <p:spPr>
            <a:xfrm>
              <a:off x="54610" y="439420"/>
              <a:ext cx="3173730" cy="5429250"/>
            </a:xfrm>
            <a:custGeom>
              <a:avLst/>
              <a:gdLst/>
              <a:ahLst/>
              <a:cxnLst/>
              <a:rect l="l" t="t" r="r" b="b"/>
              <a:pathLst>
                <a:path w="3173730" h="542925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9B9797"/>
            </a:solidFill>
          </p:spPr>
        </p:sp>
      </p:grpSp>
      <p:pic>
        <p:nvPicPr>
          <p:cNvPr id="12" name="Picture 12"/>
          <p:cNvPicPr>
            <a:picLocks noChangeAspect="1"/>
          </p:cNvPicPr>
          <p:nvPr/>
        </p:nvPicPr>
        <p:blipFill>
          <a:blip r:embed="rId6"/>
          <a:srcRect t="13585"/>
          <a:stretch>
            <a:fillRect/>
          </a:stretch>
        </p:blipFill>
        <p:spPr>
          <a:xfrm rot="231356">
            <a:off x="16548131" y="2901922"/>
            <a:ext cx="2024644" cy="772003"/>
          </a:xfrm>
          <a:prstGeom prst="rect">
            <a:avLst/>
          </a:prstGeom>
        </p:spPr>
      </p:pic>
      <p:grpSp>
        <p:nvGrpSpPr>
          <p:cNvPr id="13" name="Group 13"/>
          <p:cNvGrpSpPr>
            <a:grpSpLocks noChangeAspect="1"/>
          </p:cNvGrpSpPr>
          <p:nvPr/>
        </p:nvGrpSpPr>
        <p:grpSpPr>
          <a:xfrm rot="-671483">
            <a:off x="-703822" y="-574819"/>
            <a:ext cx="4404457" cy="4634255"/>
            <a:chOff x="0" y="0"/>
            <a:chExt cx="5842000" cy="6146800"/>
          </a:xfrm>
        </p:grpSpPr>
        <p:sp>
          <p:nvSpPr>
            <p:cNvPr id="14" name="Freeform 14"/>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9036" r="-29036"/>
              </a:stretch>
            </a:blipFill>
          </p:spPr>
        </p:sp>
        <p:sp>
          <p:nvSpPr>
            <p:cNvPr id="15" name="Freeform 15"/>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sp>
      </p:grpSp>
      <p:pic>
        <p:nvPicPr>
          <p:cNvPr id="16" name="Picture 16"/>
          <p:cNvPicPr>
            <a:picLocks noChangeAspect="1"/>
          </p:cNvPicPr>
          <p:nvPr/>
        </p:nvPicPr>
        <p:blipFill>
          <a:blip r:embed="rId6"/>
          <a:srcRect t="13585"/>
          <a:stretch>
            <a:fillRect/>
          </a:stretch>
        </p:blipFill>
        <p:spPr>
          <a:xfrm rot="391114">
            <a:off x="-287107" y="3738289"/>
            <a:ext cx="2282187" cy="870205"/>
          </a:xfrm>
          <a:prstGeom prst="rect">
            <a:avLst/>
          </a:prstGeom>
        </p:spPr>
      </p:pic>
      <p:sp>
        <p:nvSpPr>
          <p:cNvPr id="17" name="TextBox 17"/>
          <p:cNvSpPr txBox="1"/>
          <p:nvPr/>
        </p:nvSpPr>
        <p:spPr>
          <a:xfrm>
            <a:off x="4742408" y="2686050"/>
            <a:ext cx="8803184" cy="3533775"/>
          </a:xfrm>
          <a:prstGeom prst="rect">
            <a:avLst/>
          </a:prstGeom>
        </p:spPr>
        <p:txBody>
          <a:bodyPr lIns="0" tIns="0" rIns="0" bIns="0" rtlCol="0" anchor="t">
            <a:spAutoFit/>
          </a:bodyPr>
          <a:lstStyle/>
          <a:p>
            <a:pPr algn="ctr">
              <a:lnSpc>
                <a:spcPts val="9360"/>
              </a:lnSpc>
            </a:pPr>
            <a:r>
              <a:rPr lang="en-US" sz="7800">
                <a:solidFill>
                  <a:srgbClr val="28292A"/>
                </a:solidFill>
                <a:latin typeface="True Typewriter Bold"/>
              </a:rPr>
              <a:t>Partial Differential</a:t>
            </a:r>
          </a:p>
          <a:p>
            <a:pPr algn="ctr">
              <a:lnSpc>
                <a:spcPts val="9360"/>
              </a:lnSpc>
            </a:pPr>
            <a:r>
              <a:rPr lang="en-US" sz="7800">
                <a:solidFill>
                  <a:srgbClr val="28292A"/>
                </a:solidFill>
                <a:latin typeface="True Typewriter Bold"/>
              </a:rPr>
              <a:t>Equations</a:t>
            </a:r>
          </a:p>
          <a:p>
            <a:pPr algn="ctr">
              <a:lnSpc>
                <a:spcPts val="8400"/>
              </a:lnSpc>
            </a:pPr>
            <a:r>
              <a:rPr lang="en-US" sz="7000">
                <a:solidFill>
                  <a:srgbClr val="28292A"/>
                </a:solidFill>
                <a:latin typeface="True Typewriter Bold"/>
              </a:rPr>
              <a:t>in Geography</a:t>
            </a:r>
          </a:p>
        </p:txBody>
      </p:sp>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799547">
            <a:off x="7315200" y="6379755"/>
            <a:ext cx="3657600" cy="941832"/>
          </a:xfrm>
          <a:prstGeom prst="rect">
            <a:avLst/>
          </a:prstGeom>
        </p:spPr>
      </p:pic>
      <p:grpSp>
        <p:nvGrpSpPr>
          <p:cNvPr id="19" name="Group 19"/>
          <p:cNvGrpSpPr/>
          <p:nvPr/>
        </p:nvGrpSpPr>
        <p:grpSpPr>
          <a:xfrm>
            <a:off x="6830086" y="1432126"/>
            <a:ext cx="4627828" cy="1358699"/>
            <a:chOff x="0" y="0"/>
            <a:chExt cx="6170437" cy="1811599"/>
          </a:xfrm>
        </p:grpSpPr>
        <p:pic>
          <p:nvPicPr>
            <p:cNvPr id="20" name="Picture 20"/>
            <p:cNvPicPr>
              <a:picLocks noChangeAspect="1"/>
            </p:cNvPicPr>
            <p:nvPr/>
          </p:nvPicPr>
          <p:blipFill>
            <a:blip r:embed="rId11"/>
            <a:srcRect/>
            <a:stretch>
              <a:fillRect/>
            </a:stretch>
          </p:blipFill>
          <p:spPr>
            <a:xfrm rot="5152198">
              <a:off x="879556" y="-713887"/>
              <a:ext cx="1558777" cy="3213972"/>
            </a:xfrm>
            <a:prstGeom prst="rect">
              <a:avLst/>
            </a:prstGeom>
          </p:spPr>
        </p:pic>
        <p:pic>
          <p:nvPicPr>
            <p:cNvPr id="21" name="Picture 21"/>
            <p:cNvPicPr>
              <a:picLocks noChangeAspect="1"/>
            </p:cNvPicPr>
            <p:nvPr/>
          </p:nvPicPr>
          <p:blipFill>
            <a:blip r:embed="rId11"/>
            <a:srcRect/>
            <a:stretch>
              <a:fillRect/>
            </a:stretch>
          </p:blipFill>
          <p:spPr>
            <a:xfrm rot="5152198">
              <a:off x="3732104" y="-688487"/>
              <a:ext cx="1558777" cy="3213972"/>
            </a:xfrm>
            <a:prstGeom prst="rect">
              <a:avLst/>
            </a:prstGeom>
          </p:spPr>
        </p:pic>
        <p:sp>
          <p:nvSpPr>
            <p:cNvPr id="22" name="TextBox 22"/>
            <p:cNvSpPr txBox="1"/>
            <p:nvPr/>
          </p:nvSpPr>
          <p:spPr>
            <a:xfrm>
              <a:off x="506038" y="556513"/>
              <a:ext cx="5158360" cy="507577"/>
            </a:xfrm>
            <a:prstGeom prst="rect">
              <a:avLst/>
            </a:prstGeom>
          </p:spPr>
          <p:txBody>
            <a:bodyPr lIns="0" tIns="0" rIns="0" bIns="0" rtlCol="0" anchor="t">
              <a:spAutoFit/>
            </a:bodyPr>
            <a:lstStyle/>
            <a:p>
              <a:pPr marL="0" lvl="0" indent="0" algn="ctr">
                <a:lnSpc>
                  <a:spcPts val="2860"/>
                </a:lnSpc>
                <a:spcBef>
                  <a:spcPct val="0"/>
                </a:spcBef>
              </a:pPr>
              <a:r>
                <a:rPr lang="en-US" sz="2600" spc="260">
                  <a:solidFill>
                    <a:srgbClr val="28292A"/>
                  </a:solidFill>
                  <a:latin typeface="Glacial Indifference Bold"/>
                </a:rPr>
                <a:t>Applications of</a:t>
              </a:r>
            </a:p>
          </p:txBody>
        </p:sp>
      </p:grpSp>
      <p:sp>
        <p:nvSpPr>
          <p:cNvPr id="23" name="TextBox 23"/>
          <p:cNvSpPr txBox="1"/>
          <p:nvPr/>
        </p:nvSpPr>
        <p:spPr>
          <a:xfrm>
            <a:off x="3952652" y="7494395"/>
            <a:ext cx="10382696" cy="1454150"/>
          </a:xfrm>
          <a:prstGeom prst="rect">
            <a:avLst/>
          </a:prstGeom>
        </p:spPr>
        <p:txBody>
          <a:bodyPr lIns="0" tIns="0" rIns="0" bIns="0" rtlCol="0" anchor="t">
            <a:spAutoFit/>
          </a:bodyPr>
          <a:lstStyle/>
          <a:p>
            <a:pPr algn="ctr">
              <a:lnSpc>
                <a:spcPts val="3189"/>
              </a:lnSpc>
            </a:pPr>
            <a:r>
              <a:rPr lang="en-US" sz="2899" spc="289">
                <a:solidFill>
                  <a:srgbClr val="28292A"/>
                </a:solidFill>
                <a:latin typeface="Glacial Indifference"/>
              </a:rPr>
              <a:t>Chahel Gupta</a:t>
            </a:r>
          </a:p>
          <a:p>
            <a:pPr algn="ctr">
              <a:lnSpc>
                <a:spcPts val="1870"/>
              </a:lnSpc>
            </a:pPr>
            <a:r>
              <a:rPr lang="en-US" sz="1700" spc="170">
                <a:solidFill>
                  <a:srgbClr val="28292A"/>
                </a:solidFill>
                <a:latin typeface="Glacial Indifference"/>
              </a:rPr>
              <a:t>Roll Number: C049</a:t>
            </a:r>
          </a:p>
          <a:p>
            <a:pPr algn="ctr">
              <a:lnSpc>
                <a:spcPts val="1870"/>
              </a:lnSpc>
            </a:pPr>
            <a:r>
              <a:rPr lang="en-US" sz="1700" spc="170">
                <a:solidFill>
                  <a:srgbClr val="28292A"/>
                </a:solidFill>
                <a:latin typeface="Glacial Indifference"/>
              </a:rPr>
              <a:t>Batch: B2</a:t>
            </a:r>
          </a:p>
          <a:p>
            <a:pPr algn="ctr">
              <a:lnSpc>
                <a:spcPts val="1870"/>
              </a:lnSpc>
            </a:pPr>
            <a:r>
              <a:rPr lang="en-US" sz="1700" spc="170">
                <a:solidFill>
                  <a:srgbClr val="28292A"/>
                </a:solidFill>
                <a:latin typeface="Glacial Indifference"/>
              </a:rPr>
              <a:t>Course: BTI(Computers), Semester 6</a:t>
            </a:r>
          </a:p>
          <a:p>
            <a:pPr marL="0" lvl="0" indent="0" algn="ctr">
              <a:lnSpc>
                <a:spcPts val="2860"/>
              </a:lnSpc>
              <a:spcBef>
                <a:spcPct val="0"/>
              </a:spcBef>
            </a:pPr>
            <a:endParaRPr lang="en-US" sz="1700" spc="170">
              <a:solidFill>
                <a:srgbClr val="28292A"/>
              </a:solidFill>
              <a:latin typeface="Glacial Indifferen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403"/>
          <a:stretch>
            <a:fillRect/>
          </a:stretch>
        </p:blipFill>
        <p:spPr>
          <a:xfrm>
            <a:off x="-949581" y="5163769"/>
            <a:ext cx="9603103" cy="5123231"/>
          </a:xfrm>
          <a:prstGeom prst="rect">
            <a:avLst/>
          </a:prstGeom>
        </p:spPr>
      </p:pic>
      <p:grpSp>
        <p:nvGrpSpPr>
          <p:cNvPr id="3" name="Group 3"/>
          <p:cNvGrpSpPr>
            <a:grpSpLocks noChangeAspect="1"/>
          </p:cNvGrpSpPr>
          <p:nvPr/>
        </p:nvGrpSpPr>
        <p:grpSpPr>
          <a:xfrm rot="-314004">
            <a:off x="1059650" y="3782790"/>
            <a:ext cx="5584642" cy="4434711"/>
            <a:chOff x="0" y="0"/>
            <a:chExt cx="13754100" cy="10922000"/>
          </a:xfrm>
        </p:grpSpPr>
        <p:sp>
          <p:nvSpPr>
            <p:cNvPr id="4" name="Freeform 4"/>
            <p:cNvSpPr/>
            <p:nvPr/>
          </p:nvSpPr>
          <p:spPr>
            <a:xfrm>
              <a:off x="673100" y="977900"/>
              <a:ext cx="12344400" cy="7772400"/>
            </a:xfrm>
            <a:custGeom>
              <a:avLst/>
              <a:gdLst/>
              <a:ahLst/>
              <a:cxnLst/>
              <a:rect l="l" t="t" r="r" b="b"/>
              <a:pathLst>
                <a:path w="12344400" h="7772400">
                  <a:moveTo>
                    <a:pt x="0" y="0"/>
                  </a:moveTo>
                  <a:lnTo>
                    <a:pt x="12344400" y="0"/>
                  </a:lnTo>
                  <a:lnTo>
                    <a:pt x="12344400" y="7772400"/>
                  </a:lnTo>
                  <a:lnTo>
                    <a:pt x="0" y="7772400"/>
                  </a:lnTo>
                  <a:close/>
                </a:path>
              </a:pathLst>
            </a:custGeom>
            <a:blipFill>
              <a:blip r:embed="rId3"/>
              <a:stretch>
                <a:fillRect t="-2941" b="-2941"/>
              </a:stretch>
            </a:blipFill>
          </p:spPr>
        </p:sp>
        <p:sp>
          <p:nvSpPr>
            <p:cNvPr id="5" name="Freeform 5"/>
            <p:cNvSpPr/>
            <p:nvPr/>
          </p:nvSpPr>
          <p:spPr>
            <a:xfrm>
              <a:off x="0" y="0"/>
              <a:ext cx="13754100" cy="10922000"/>
            </a:xfrm>
            <a:custGeom>
              <a:avLst/>
              <a:gdLst/>
              <a:ahLst/>
              <a:cxnLst/>
              <a:rect l="l" t="t" r="r" b="b"/>
              <a:pathLst>
                <a:path w="13754100" h="10922000">
                  <a:moveTo>
                    <a:pt x="0" y="0"/>
                  </a:moveTo>
                  <a:lnTo>
                    <a:pt x="13754100" y="0"/>
                  </a:lnTo>
                  <a:lnTo>
                    <a:pt x="13754100" y="10922000"/>
                  </a:lnTo>
                  <a:lnTo>
                    <a:pt x="0" y="10922000"/>
                  </a:lnTo>
                  <a:close/>
                </a:path>
              </a:pathLst>
            </a:custGeom>
            <a:blipFill>
              <a:blip r:embed="rId4"/>
              <a:stretch>
                <a:fillRect l="-179" r="-179"/>
              </a:stretch>
            </a:blipFill>
          </p:spPr>
        </p:sp>
      </p:grpSp>
      <p:sp>
        <p:nvSpPr>
          <p:cNvPr id="6" name="TextBox 6"/>
          <p:cNvSpPr txBox="1"/>
          <p:nvPr/>
        </p:nvSpPr>
        <p:spPr>
          <a:xfrm>
            <a:off x="7235224" y="1218671"/>
            <a:ext cx="10261888" cy="7922297"/>
          </a:xfrm>
          <a:prstGeom prst="rect">
            <a:avLst/>
          </a:prstGeom>
        </p:spPr>
        <p:txBody>
          <a:bodyPr lIns="0" tIns="0" rIns="0" bIns="0" rtlCol="0" anchor="t">
            <a:spAutoFit/>
          </a:bodyPr>
          <a:lstStyle/>
          <a:p>
            <a:pPr>
              <a:lnSpc>
                <a:spcPts val="3091"/>
              </a:lnSpc>
            </a:pPr>
            <a:endParaRPr dirty="0"/>
          </a:p>
          <a:p>
            <a:pPr marL="476782" lvl="1" indent="-238391">
              <a:lnSpc>
                <a:spcPts val="3091"/>
              </a:lnSpc>
              <a:buFont typeface="Arial"/>
              <a:buChar char="•"/>
            </a:pPr>
            <a:r>
              <a:rPr lang="en-US" sz="2208" dirty="0">
                <a:latin typeface="Glacial Indifference"/>
              </a:rPr>
              <a:t>Mwangi, J. K., </a:t>
            </a:r>
            <a:r>
              <a:rPr lang="en-US" sz="2208" dirty="0" err="1">
                <a:latin typeface="Glacial Indifference"/>
              </a:rPr>
              <a:t>Buytaert</a:t>
            </a:r>
            <a:r>
              <a:rPr lang="en-US" sz="2208" dirty="0">
                <a:latin typeface="Glacial Indifference"/>
              </a:rPr>
              <a:t>, W. A., Western, A. W., </a:t>
            </a:r>
            <a:r>
              <a:rPr lang="en-US" sz="2208" dirty="0" err="1">
                <a:latin typeface="Glacial Indifference"/>
              </a:rPr>
              <a:t>Dadson</a:t>
            </a:r>
            <a:r>
              <a:rPr lang="en-US" sz="2208" dirty="0">
                <a:latin typeface="Glacial Indifference"/>
              </a:rPr>
              <a:t>, S. J., &amp; Whitehead, P. G. (2019). Hydrological response to climate change for a data-scarce region using the Soil and Water Assessment Tool (SWAT): the case of the Upper </a:t>
            </a:r>
            <a:r>
              <a:rPr lang="en-US" sz="2208" dirty="0" err="1">
                <a:latin typeface="Glacial Indifference"/>
              </a:rPr>
              <a:t>Ewaso</a:t>
            </a:r>
            <a:r>
              <a:rPr lang="en-US" sz="2208" dirty="0">
                <a:latin typeface="Glacial Indifference"/>
              </a:rPr>
              <a:t> </a:t>
            </a:r>
            <a:r>
              <a:rPr lang="en-US" sz="2208" dirty="0" err="1">
                <a:latin typeface="Glacial Indifference"/>
              </a:rPr>
              <a:t>Ng'iro</a:t>
            </a:r>
            <a:r>
              <a:rPr lang="en-US" sz="2208" dirty="0">
                <a:latin typeface="Glacial Indifference"/>
              </a:rPr>
              <a:t> North Basin, Kenya. Hydrology and Earth System Sciences, 23(3), 1281-1297. </a:t>
            </a:r>
            <a:r>
              <a:rPr lang="en-US" sz="2208" dirty="0" err="1">
                <a:latin typeface="Glacial Indifference"/>
              </a:rPr>
              <a:t>doi</a:t>
            </a:r>
            <a:r>
              <a:rPr lang="en-US" sz="2208" dirty="0">
                <a:latin typeface="Glacial Indifference"/>
              </a:rPr>
              <a:t>: 10.5194/hess-23-1281-2019. </a:t>
            </a:r>
            <a:r>
              <a:rPr lang="en-US" sz="2208" dirty="0">
                <a:latin typeface="Glacial Indifference"/>
                <a:hlinkClick r:id="rId5" tooltip="https://hess.copernicus.org/articles/23/1281/2019/#section1">
                  <a:extLst>
                    <a:ext uri="{A12FA001-AC4F-418D-AE19-62706E023703}">
                      <ahyp:hlinkClr xmlns:ahyp="http://schemas.microsoft.com/office/drawing/2018/hyperlinkcolor" val="tx"/>
                    </a:ext>
                  </a:extLst>
                </a:hlinkClick>
              </a:rPr>
              <a:t>https://hess.copernicus.org/articles/23/1281/2019/#section1</a:t>
            </a:r>
            <a:r>
              <a:rPr lang="en-US" sz="2208" dirty="0">
                <a:latin typeface="Glacial Indifference"/>
              </a:rPr>
              <a:t>.</a:t>
            </a:r>
          </a:p>
          <a:p>
            <a:pPr>
              <a:lnSpc>
                <a:spcPts val="3091"/>
              </a:lnSpc>
            </a:pPr>
            <a:endParaRPr lang="en-US" sz="2208" dirty="0">
              <a:latin typeface="Glacial Indifference"/>
            </a:endParaRPr>
          </a:p>
          <a:p>
            <a:pPr marL="476782" lvl="1" indent="-238391">
              <a:lnSpc>
                <a:spcPts val="3091"/>
              </a:lnSpc>
              <a:buFont typeface="Arial"/>
              <a:buChar char="•"/>
            </a:pPr>
            <a:r>
              <a:rPr lang="en-US" sz="2208" dirty="0">
                <a:latin typeface="Glacial Indifference"/>
              </a:rPr>
              <a:t>"Updated - </a:t>
            </a:r>
            <a:r>
              <a:rPr lang="en-US" sz="2208" dirty="0" err="1">
                <a:latin typeface="Glacial Indifference"/>
              </a:rPr>
              <a:t>Innovyze</a:t>
            </a:r>
            <a:r>
              <a:rPr lang="en-US" sz="2208" dirty="0">
                <a:latin typeface="Glacial Indifference"/>
              </a:rPr>
              <a:t> St </a:t>
            </a:r>
            <a:r>
              <a:rPr lang="en-US" sz="2208" dirty="0" err="1">
                <a:latin typeface="Glacial Indifference"/>
              </a:rPr>
              <a:t>Venant</a:t>
            </a:r>
            <a:r>
              <a:rPr lang="en-US" sz="2208" dirty="0">
                <a:latin typeface="Glacial Indifference"/>
              </a:rPr>
              <a:t> Solutions for </a:t>
            </a:r>
            <a:r>
              <a:rPr lang="en-US" sz="2208" dirty="0" err="1">
                <a:latin typeface="Glacial Indifference"/>
              </a:rPr>
              <a:t>InfoSWMM</a:t>
            </a:r>
            <a:r>
              <a:rPr lang="en-US" sz="2208" dirty="0">
                <a:latin typeface="Glacial Indifference"/>
              </a:rPr>
              <a:t>, </a:t>
            </a:r>
            <a:r>
              <a:rPr lang="en-US" sz="2208" dirty="0" err="1">
                <a:latin typeface="Glacial Indifference"/>
              </a:rPr>
              <a:t>InfoSewer</a:t>
            </a:r>
            <a:r>
              <a:rPr lang="en-US" sz="2208" dirty="0">
                <a:latin typeface="Glacial Indifference"/>
              </a:rPr>
              <a:t>, H2OMap SWMM and </a:t>
            </a:r>
            <a:r>
              <a:rPr lang="en-US" sz="2208" dirty="0" err="1">
                <a:latin typeface="Glacial Indifference"/>
              </a:rPr>
              <a:t>InfoWorks</a:t>
            </a:r>
            <a:r>
              <a:rPr lang="en-US" sz="2208" dirty="0">
                <a:latin typeface="Glacial Indifference"/>
              </a:rPr>
              <a:t> ICM and </a:t>
            </a:r>
            <a:r>
              <a:rPr lang="en-US" sz="2208" dirty="0" err="1">
                <a:latin typeface="Glacial Indifference"/>
              </a:rPr>
              <a:t>InfoWorks</a:t>
            </a:r>
            <a:r>
              <a:rPr lang="en-US" sz="2208" dirty="0">
                <a:latin typeface="Glacial Indifference"/>
              </a:rPr>
              <a:t> ICM SE." SWMM456. Accessed March 14, 2023. </a:t>
            </a:r>
            <a:r>
              <a:rPr lang="en-US" sz="2208" dirty="0">
                <a:latin typeface="Glacial Indifference"/>
                <a:hlinkClick r:id="rId6">
                  <a:extLst>
                    <a:ext uri="{A12FA001-AC4F-418D-AE19-62706E023703}">
                      <ahyp:hlinkClr xmlns:ahyp="http://schemas.microsoft.com/office/drawing/2018/hyperlinkcolor" val="tx"/>
                    </a:ext>
                  </a:extLst>
                </a:hlinkClick>
              </a:rPr>
              <a:t>https://www.swmm456.com/2016/01/</a:t>
            </a:r>
            <a:r>
              <a:rPr lang="en-US" sz="2208" dirty="0">
                <a:latin typeface="Glacial Indifference"/>
              </a:rPr>
              <a:t>. </a:t>
            </a:r>
          </a:p>
          <a:p>
            <a:pPr>
              <a:lnSpc>
                <a:spcPts val="3091"/>
              </a:lnSpc>
            </a:pPr>
            <a:endParaRPr lang="en-US" sz="2208" dirty="0">
              <a:latin typeface="Glacial Indifference"/>
            </a:endParaRPr>
          </a:p>
          <a:p>
            <a:pPr marL="476782" lvl="1" indent="-238391">
              <a:lnSpc>
                <a:spcPts val="3091"/>
              </a:lnSpc>
              <a:buFont typeface="Arial"/>
              <a:buChar char="•"/>
            </a:pPr>
            <a:r>
              <a:rPr lang="en-US" sz="2208" dirty="0">
                <a:latin typeface="Glacial Indifference"/>
              </a:rPr>
              <a:t>Mao, X., Li, J., Zhang, Y., Huang, J., &amp; Li, J. (2021). Cities on the Coast and Patterns of Movement between Population Growth and Diffusion. Entropy, 23(8), 1041. </a:t>
            </a:r>
            <a:r>
              <a:rPr lang="en-US" sz="2208" dirty="0" err="1">
                <a:latin typeface="Glacial Indifference"/>
              </a:rPr>
              <a:t>doi</a:t>
            </a:r>
            <a:r>
              <a:rPr lang="en-US" sz="2208" dirty="0">
                <a:latin typeface="Glacial Indifference"/>
              </a:rPr>
              <a:t>: 10.3390/e23081041. Available online: </a:t>
            </a:r>
            <a:r>
              <a:rPr lang="en-US" sz="2208" dirty="0">
                <a:latin typeface="Glacial Indifference"/>
                <a:hlinkClick r:id="rId7" tooltip="https://www.ncbi.nlm.nih.gov/pmc/articles/PMC8391108/">
                  <a:extLst>
                    <a:ext uri="{A12FA001-AC4F-418D-AE19-62706E023703}">
                      <ahyp:hlinkClr xmlns:ahyp="http://schemas.microsoft.com/office/drawing/2018/hyperlinkcolor" val="tx"/>
                    </a:ext>
                  </a:extLst>
                </a:hlinkClick>
              </a:rPr>
              <a:t>https://www.ncbi.nlm.nih.gov/pmc/articles/PMC8391108/</a:t>
            </a:r>
            <a:r>
              <a:rPr lang="en-US" sz="2208" dirty="0">
                <a:latin typeface="Glacial Indifference"/>
              </a:rPr>
              <a:t>.</a:t>
            </a:r>
          </a:p>
          <a:p>
            <a:pPr>
              <a:lnSpc>
                <a:spcPts val="3091"/>
              </a:lnSpc>
            </a:pPr>
            <a:endParaRPr lang="en-US" sz="2208" dirty="0">
              <a:latin typeface="Glacial Indifference"/>
            </a:endParaRPr>
          </a:p>
          <a:p>
            <a:pPr marL="476782" lvl="1" indent="-238391">
              <a:lnSpc>
                <a:spcPts val="3091"/>
              </a:lnSpc>
              <a:buFont typeface="Arial"/>
              <a:buChar char="•"/>
            </a:pPr>
            <a:r>
              <a:rPr lang="en-US" sz="2208" dirty="0">
                <a:latin typeface="Glacial Indifference"/>
              </a:rPr>
              <a:t>"Partial Differential Equation - Definition, Types, Order, Examples." BYJU'S. Available online: </a:t>
            </a:r>
            <a:r>
              <a:rPr lang="en-US" sz="2208" dirty="0">
                <a:latin typeface="Glacial Indifference"/>
                <a:hlinkClick r:id="rId8">
                  <a:extLst>
                    <a:ext uri="{A12FA001-AC4F-418D-AE19-62706E023703}">
                      <ahyp:hlinkClr xmlns:ahyp="http://schemas.microsoft.com/office/drawing/2018/hyperlinkcolor" val="tx"/>
                    </a:ext>
                  </a:extLst>
                </a:hlinkClick>
              </a:rPr>
              <a:t>https://byjus.com/maths/partial-differential-equation/</a:t>
            </a:r>
            <a:r>
              <a:rPr lang="en-US" sz="2208" dirty="0">
                <a:latin typeface="Glacial Indifference"/>
              </a:rPr>
              <a:t>. </a:t>
            </a:r>
          </a:p>
          <a:p>
            <a:pPr>
              <a:lnSpc>
                <a:spcPts val="3091"/>
              </a:lnSpc>
              <a:spcBef>
                <a:spcPct val="0"/>
              </a:spcBef>
            </a:pPr>
            <a:endParaRPr lang="en-US" sz="2208" dirty="0">
              <a:latin typeface="Glacial Indifference"/>
            </a:endParaRPr>
          </a:p>
        </p:txBody>
      </p:sp>
      <p:pic>
        <p:nvPicPr>
          <p:cNvPr id="7" name="Picture 7"/>
          <p:cNvPicPr>
            <a:picLocks noChangeAspect="1"/>
          </p:cNvPicPr>
          <p:nvPr/>
        </p:nvPicPr>
        <p:blipFill>
          <a:blip r:embed="rId9"/>
          <a:srcRect/>
          <a:stretch>
            <a:fillRect/>
          </a:stretch>
        </p:blipFill>
        <p:spPr>
          <a:xfrm rot="382259">
            <a:off x="2779654" y="3025327"/>
            <a:ext cx="3243362" cy="1024019"/>
          </a:xfrm>
          <a:prstGeom prst="rect">
            <a:avLst/>
          </a:prstGeom>
        </p:spPr>
      </p:pic>
      <p:pic>
        <p:nvPicPr>
          <p:cNvPr id="8" name="Picture 8"/>
          <p:cNvPicPr>
            <a:picLocks noChangeAspect="1"/>
          </p:cNvPicPr>
          <p:nvPr/>
        </p:nvPicPr>
        <p:blipFill>
          <a:blip r:embed="rId9"/>
          <a:srcRect/>
          <a:stretch>
            <a:fillRect/>
          </a:stretch>
        </p:blipFill>
        <p:spPr>
          <a:xfrm>
            <a:off x="2362794" y="7727983"/>
            <a:ext cx="3243362" cy="1024019"/>
          </a:xfrm>
          <a:prstGeom prst="rect">
            <a:avLst/>
          </a:prstGeom>
        </p:spPr>
      </p:pic>
      <p:sp>
        <p:nvSpPr>
          <p:cNvPr id="9" name="TextBox 9"/>
          <p:cNvSpPr txBox="1"/>
          <p:nvPr/>
        </p:nvSpPr>
        <p:spPr>
          <a:xfrm>
            <a:off x="971551" y="470852"/>
            <a:ext cx="3143249" cy="871905"/>
          </a:xfrm>
          <a:prstGeom prst="rect">
            <a:avLst/>
          </a:prstGeom>
        </p:spPr>
        <p:txBody>
          <a:bodyPr wrap="square" lIns="0" tIns="0" rIns="0" bIns="0" rtlCol="0" anchor="t">
            <a:spAutoFit/>
          </a:bodyPr>
          <a:lstStyle/>
          <a:p>
            <a:pPr algn="ctr">
              <a:lnSpc>
                <a:spcPts val="7279"/>
              </a:lnSpc>
            </a:pPr>
            <a:r>
              <a:rPr lang="en-US" sz="5199" dirty="0">
                <a:solidFill>
                  <a:srgbClr val="28292A"/>
                </a:solidFill>
                <a:latin typeface="True Typewriter"/>
              </a:rPr>
              <a:t>References</a:t>
            </a:r>
          </a:p>
        </p:txBody>
      </p:sp>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799547">
            <a:off x="921245" y="1191717"/>
            <a:ext cx="3220076" cy="82917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pic>
        <p:nvPicPr>
          <p:cNvPr id="3" name="Picture 3"/>
          <p:cNvPicPr>
            <a:picLocks noChangeAspect="1"/>
          </p:cNvPicPr>
          <p:nvPr/>
        </p:nvPicPr>
        <p:blipFill>
          <a:blip r:embed="rId3"/>
          <a:srcRect b="33593"/>
          <a:stretch>
            <a:fillRect/>
          </a:stretch>
        </p:blipFill>
        <p:spPr>
          <a:xfrm>
            <a:off x="0" y="6127208"/>
            <a:ext cx="18492050" cy="4570867"/>
          </a:xfrm>
          <a:prstGeom prst="rect">
            <a:avLst/>
          </a:prstGeom>
        </p:spPr>
      </p:pic>
      <p:sp>
        <p:nvSpPr>
          <p:cNvPr id="4" name="TextBox 4"/>
          <p:cNvSpPr txBox="1"/>
          <p:nvPr/>
        </p:nvSpPr>
        <p:spPr>
          <a:xfrm>
            <a:off x="7258198" y="7924800"/>
            <a:ext cx="3771605" cy="1171575"/>
          </a:xfrm>
          <a:prstGeom prst="rect">
            <a:avLst/>
          </a:prstGeom>
        </p:spPr>
        <p:txBody>
          <a:bodyPr lIns="0" tIns="0" rIns="0" bIns="0" rtlCol="0" anchor="t">
            <a:spAutoFit/>
          </a:bodyPr>
          <a:lstStyle/>
          <a:p>
            <a:pPr algn="ctr">
              <a:lnSpc>
                <a:spcPts val="8519"/>
              </a:lnSpc>
            </a:pPr>
            <a:r>
              <a:rPr lang="en-US" sz="7099">
                <a:solidFill>
                  <a:srgbClr val="28292A"/>
                </a:solidFill>
                <a:latin typeface="True Typewriter"/>
              </a:rPr>
              <a:t>Thank You</a:t>
            </a:r>
          </a:p>
        </p:txBody>
      </p:sp>
      <p:sp>
        <p:nvSpPr>
          <p:cNvPr id="5" name="AutoShape 5"/>
          <p:cNvSpPr/>
          <p:nvPr/>
        </p:nvSpPr>
        <p:spPr>
          <a:xfrm>
            <a:off x="5129251" y="9727882"/>
            <a:ext cx="8029499" cy="0"/>
          </a:xfrm>
          <a:prstGeom prst="line">
            <a:avLst/>
          </a:prstGeom>
          <a:ln w="19050" cap="rnd">
            <a:solidFill>
              <a:srgbClr val="000000"/>
            </a:solidFill>
            <a:prstDash val="solid"/>
            <a:headEnd type="none" w="sm" len="sm"/>
            <a:tailEnd type="none" w="sm" len="sm"/>
          </a:ln>
        </p:spPr>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484242">
            <a:off x="12281287" y="1070189"/>
            <a:ext cx="4404457" cy="4634255"/>
            <a:chOff x="0" y="0"/>
            <a:chExt cx="5842000" cy="6146800"/>
          </a:xfrm>
        </p:grpSpPr>
        <p:sp>
          <p:nvSpPr>
            <p:cNvPr id="3" name="Freeform 3"/>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2"/>
              <a:stretch>
                <a:fillRect l="-29036" r="-29036"/>
              </a:stretch>
            </a:blipFill>
          </p:spPr>
        </p:sp>
        <p:sp>
          <p:nvSpPr>
            <p:cNvPr id="4" name="Freeform 4"/>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3"/>
              <a:stretch>
                <a:fillRect t="-286" b="-286"/>
              </a:stretch>
            </a:blipFill>
          </p:spPr>
        </p:sp>
      </p:grpSp>
      <p:pic>
        <p:nvPicPr>
          <p:cNvPr id="5" name="Picture 5"/>
          <p:cNvPicPr>
            <a:picLocks noChangeAspect="1"/>
          </p:cNvPicPr>
          <p:nvPr/>
        </p:nvPicPr>
        <p:blipFill>
          <a:blip r:embed="rId4"/>
          <a:srcRect t="13585"/>
          <a:stretch>
            <a:fillRect/>
          </a:stretch>
        </p:blipFill>
        <p:spPr>
          <a:xfrm rot="391114">
            <a:off x="13001702" y="593598"/>
            <a:ext cx="2282187" cy="870205"/>
          </a:xfrm>
          <a:prstGeom prst="rect">
            <a:avLst/>
          </a:prstGeom>
        </p:spPr>
      </p:pic>
      <p:sp>
        <p:nvSpPr>
          <p:cNvPr id="6" name="TextBox 6"/>
          <p:cNvSpPr txBox="1"/>
          <p:nvPr/>
        </p:nvSpPr>
        <p:spPr>
          <a:xfrm>
            <a:off x="1028700" y="842813"/>
            <a:ext cx="10652297" cy="1409700"/>
          </a:xfrm>
          <a:prstGeom prst="rect">
            <a:avLst/>
          </a:prstGeom>
        </p:spPr>
        <p:txBody>
          <a:bodyPr lIns="0" tIns="0" rIns="0" bIns="0" rtlCol="0" anchor="t">
            <a:spAutoFit/>
          </a:bodyPr>
          <a:lstStyle/>
          <a:p>
            <a:pPr>
              <a:lnSpc>
                <a:spcPts val="5399"/>
              </a:lnSpc>
            </a:pPr>
            <a:r>
              <a:rPr lang="en-US" sz="4499">
                <a:solidFill>
                  <a:srgbClr val="28292A"/>
                </a:solidFill>
                <a:latin typeface="True Typewriter"/>
              </a:rPr>
              <a:t>What are Partial Differential Equations?</a:t>
            </a:r>
          </a:p>
          <a:p>
            <a:pPr>
              <a:lnSpc>
                <a:spcPts val="5399"/>
              </a:lnSpc>
              <a:spcBef>
                <a:spcPct val="0"/>
              </a:spcBef>
            </a:pPr>
            <a:endParaRPr lang="en-US" sz="4499">
              <a:solidFill>
                <a:srgbClr val="28292A"/>
              </a:solidFill>
              <a:latin typeface="True Typewriter"/>
            </a:endParaRPr>
          </a:p>
        </p:txBody>
      </p:sp>
      <p:sp>
        <p:nvSpPr>
          <p:cNvPr id="7" name="TextBox 7"/>
          <p:cNvSpPr txBox="1"/>
          <p:nvPr/>
        </p:nvSpPr>
        <p:spPr>
          <a:xfrm>
            <a:off x="1028700" y="2314530"/>
            <a:ext cx="10652297" cy="6849110"/>
          </a:xfrm>
          <a:prstGeom prst="rect">
            <a:avLst/>
          </a:prstGeom>
        </p:spPr>
        <p:txBody>
          <a:bodyPr lIns="0" tIns="0" rIns="0" bIns="0" rtlCol="0" anchor="t">
            <a:spAutoFit/>
          </a:bodyPr>
          <a:lstStyle/>
          <a:p>
            <a:pPr>
              <a:lnSpc>
                <a:spcPts val="3640"/>
              </a:lnSpc>
            </a:pPr>
            <a:r>
              <a:rPr lang="en-US" sz="2600" spc="260">
                <a:solidFill>
                  <a:srgbClr val="28292A"/>
                </a:solidFill>
                <a:latin typeface="Glacial Indifference"/>
              </a:rPr>
              <a:t>A Partial Differential Equation is a differential equation containing partial derivatives of the dependent variable with more than one independent variable. </a:t>
            </a:r>
          </a:p>
          <a:p>
            <a:pPr>
              <a:lnSpc>
                <a:spcPts val="3640"/>
              </a:lnSpc>
            </a:pPr>
            <a:r>
              <a:rPr lang="en-US" sz="2600" spc="260">
                <a:solidFill>
                  <a:srgbClr val="28292A"/>
                </a:solidFill>
                <a:latin typeface="Glacial Indifference"/>
              </a:rPr>
              <a:t>A PDE for a function u(x1,……xn) is an equation of the form</a:t>
            </a:r>
          </a:p>
          <a:p>
            <a:pPr>
              <a:lnSpc>
                <a:spcPts val="3640"/>
              </a:lnSpc>
            </a:pPr>
            <a:endParaRPr lang="en-US" sz="2600" spc="260">
              <a:solidFill>
                <a:srgbClr val="28292A"/>
              </a:solidFill>
              <a:latin typeface="Glacial Indifference"/>
            </a:endParaRPr>
          </a:p>
          <a:p>
            <a:pPr>
              <a:lnSpc>
                <a:spcPts val="3640"/>
              </a:lnSpc>
            </a:pPr>
            <a:endParaRPr lang="en-US" sz="2600" spc="260">
              <a:solidFill>
                <a:srgbClr val="28292A"/>
              </a:solidFill>
              <a:latin typeface="Glacial Indifference"/>
            </a:endParaRPr>
          </a:p>
          <a:p>
            <a:pPr>
              <a:lnSpc>
                <a:spcPts val="3640"/>
              </a:lnSpc>
            </a:pPr>
            <a:endParaRPr lang="en-US" sz="2600" spc="260">
              <a:solidFill>
                <a:srgbClr val="28292A"/>
              </a:solidFill>
              <a:latin typeface="Glacial Indifference"/>
            </a:endParaRPr>
          </a:p>
          <a:p>
            <a:pPr>
              <a:lnSpc>
                <a:spcPts val="3640"/>
              </a:lnSpc>
            </a:pPr>
            <a:endParaRPr lang="en-US" sz="2600" spc="260">
              <a:solidFill>
                <a:srgbClr val="28292A"/>
              </a:solidFill>
              <a:latin typeface="Glacial Indifference"/>
            </a:endParaRPr>
          </a:p>
          <a:p>
            <a:pPr>
              <a:lnSpc>
                <a:spcPts val="3640"/>
              </a:lnSpc>
            </a:pPr>
            <a:endParaRPr lang="en-US" sz="2600" spc="260">
              <a:solidFill>
                <a:srgbClr val="28292A"/>
              </a:solidFill>
              <a:latin typeface="Glacial Indifference"/>
            </a:endParaRPr>
          </a:p>
          <a:p>
            <a:pPr>
              <a:lnSpc>
                <a:spcPts val="3640"/>
              </a:lnSpc>
            </a:pPr>
            <a:r>
              <a:rPr lang="en-US" sz="2600" spc="260">
                <a:solidFill>
                  <a:srgbClr val="28292A"/>
                </a:solidFill>
                <a:latin typeface="Glacial Indifference"/>
              </a:rPr>
              <a:t>The simple PDE is given by;</a:t>
            </a:r>
          </a:p>
          <a:p>
            <a:pPr>
              <a:lnSpc>
                <a:spcPts val="3640"/>
              </a:lnSpc>
            </a:pPr>
            <a:r>
              <a:rPr lang="en-US" sz="2600" spc="260">
                <a:solidFill>
                  <a:srgbClr val="28292A"/>
                </a:solidFill>
                <a:latin typeface="Glacial Indifference"/>
              </a:rPr>
              <a:t>∂u/∂x (x,y) = 0 </a:t>
            </a:r>
          </a:p>
          <a:p>
            <a:pPr>
              <a:lnSpc>
                <a:spcPts val="3640"/>
              </a:lnSpc>
            </a:pPr>
            <a:endParaRPr lang="en-US" sz="2600" spc="260">
              <a:solidFill>
                <a:srgbClr val="28292A"/>
              </a:solidFill>
              <a:latin typeface="Glacial Indifference"/>
            </a:endParaRPr>
          </a:p>
          <a:p>
            <a:pPr>
              <a:lnSpc>
                <a:spcPts val="3640"/>
              </a:lnSpc>
            </a:pPr>
            <a:r>
              <a:rPr lang="en-US" sz="2600" spc="260">
                <a:solidFill>
                  <a:srgbClr val="28292A"/>
                </a:solidFill>
                <a:latin typeface="Glacial Indifference"/>
              </a:rPr>
              <a:t>The above relation implies that the function u(x,y) is independent of x which is the reduced form of partial differential equation formula stated above. </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99547">
            <a:off x="1088000" y="1467272"/>
            <a:ext cx="3657600" cy="941832"/>
          </a:xfrm>
          <a:prstGeom prst="rect">
            <a:avLst/>
          </a:prstGeom>
        </p:spPr>
      </p:pic>
      <p:pic>
        <p:nvPicPr>
          <p:cNvPr id="9" name="Picture 9"/>
          <p:cNvPicPr>
            <a:picLocks noChangeAspect="1"/>
          </p:cNvPicPr>
          <p:nvPr/>
        </p:nvPicPr>
        <p:blipFill>
          <a:blip r:embed="rId7"/>
          <a:srcRect/>
          <a:stretch>
            <a:fillRect/>
          </a:stretch>
        </p:blipFill>
        <p:spPr>
          <a:xfrm rot="740050">
            <a:off x="13196416" y="5144005"/>
            <a:ext cx="3774367" cy="3109135"/>
          </a:xfrm>
          <a:prstGeom prst="rect">
            <a:avLst/>
          </a:prstGeom>
        </p:spPr>
      </p:pic>
      <p:pic>
        <p:nvPicPr>
          <p:cNvPr id="10" name="Picture 10"/>
          <p:cNvPicPr>
            <a:picLocks noChangeAspect="1"/>
          </p:cNvPicPr>
          <p:nvPr/>
        </p:nvPicPr>
        <p:blipFill>
          <a:blip r:embed="rId8"/>
          <a:srcRect/>
          <a:stretch>
            <a:fillRect/>
          </a:stretch>
        </p:blipFill>
        <p:spPr>
          <a:xfrm>
            <a:off x="781050" y="4571613"/>
            <a:ext cx="9373259" cy="1476609"/>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733997">
            <a:off x="13868851" y="5502045"/>
            <a:ext cx="2429498" cy="2393055"/>
          </a:xfrm>
          <a:prstGeom prst="rect">
            <a:avLst/>
          </a:prstGeom>
        </p:spPr>
      </p:pic>
      <p:pic>
        <p:nvPicPr>
          <p:cNvPr id="12" name="Picture 12"/>
          <p:cNvPicPr>
            <a:picLocks noChangeAspect="1"/>
          </p:cNvPicPr>
          <p:nvPr/>
        </p:nvPicPr>
        <p:blipFill>
          <a:blip r:embed="rId11"/>
          <a:srcRect l="744" b="86499"/>
          <a:stretch>
            <a:fillRect/>
          </a:stretch>
        </p:blipFill>
        <p:spPr>
          <a:xfrm rot="-10800000">
            <a:off x="-102358" y="9503043"/>
            <a:ext cx="18390358" cy="1666615"/>
          </a:xfrm>
          <a:prstGeom prst="rect">
            <a:avLst/>
          </a:prstGeom>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EDAE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314004">
            <a:off x="1330588" y="3577174"/>
            <a:ext cx="6380310" cy="5066544"/>
            <a:chOff x="0" y="0"/>
            <a:chExt cx="13754100" cy="10922000"/>
          </a:xfrm>
        </p:grpSpPr>
        <p:sp>
          <p:nvSpPr>
            <p:cNvPr id="3" name="Freeform 3"/>
            <p:cNvSpPr/>
            <p:nvPr/>
          </p:nvSpPr>
          <p:spPr>
            <a:xfrm>
              <a:off x="673100" y="977900"/>
              <a:ext cx="12344400" cy="7772400"/>
            </a:xfrm>
            <a:custGeom>
              <a:avLst/>
              <a:gdLst/>
              <a:ahLst/>
              <a:cxnLst/>
              <a:rect l="l" t="t" r="r" b="b"/>
              <a:pathLst>
                <a:path w="12344400" h="7772400">
                  <a:moveTo>
                    <a:pt x="0" y="0"/>
                  </a:moveTo>
                  <a:lnTo>
                    <a:pt x="12344400" y="0"/>
                  </a:lnTo>
                  <a:lnTo>
                    <a:pt x="12344400" y="7772400"/>
                  </a:lnTo>
                  <a:lnTo>
                    <a:pt x="0" y="7772400"/>
                  </a:lnTo>
                  <a:close/>
                </a:path>
              </a:pathLst>
            </a:custGeom>
            <a:blipFill>
              <a:blip r:embed="rId2"/>
              <a:stretch>
                <a:fillRect t="-261" b="-261"/>
              </a:stretch>
            </a:blipFill>
          </p:spPr>
        </p:sp>
        <p:sp>
          <p:nvSpPr>
            <p:cNvPr id="4" name="Freeform 4"/>
            <p:cNvSpPr/>
            <p:nvPr/>
          </p:nvSpPr>
          <p:spPr>
            <a:xfrm>
              <a:off x="0" y="0"/>
              <a:ext cx="13754100" cy="10922000"/>
            </a:xfrm>
            <a:custGeom>
              <a:avLst/>
              <a:gdLst/>
              <a:ahLst/>
              <a:cxnLst/>
              <a:rect l="l" t="t" r="r" b="b"/>
              <a:pathLst>
                <a:path w="13754100" h="10922000">
                  <a:moveTo>
                    <a:pt x="0" y="0"/>
                  </a:moveTo>
                  <a:lnTo>
                    <a:pt x="13754100" y="0"/>
                  </a:lnTo>
                  <a:lnTo>
                    <a:pt x="13754100" y="10922000"/>
                  </a:lnTo>
                  <a:lnTo>
                    <a:pt x="0" y="10922000"/>
                  </a:lnTo>
                  <a:close/>
                </a:path>
              </a:pathLst>
            </a:custGeom>
            <a:blipFill>
              <a:blip r:embed="rId3"/>
              <a:stretch>
                <a:fillRect l="-179" r="-179"/>
              </a:stretch>
            </a:blipFill>
          </p:spPr>
        </p:sp>
      </p:grpSp>
      <p:pic>
        <p:nvPicPr>
          <p:cNvPr id="5" name="Picture 5"/>
          <p:cNvPicPr>
            <a:picLocks noChangeAspect="1"/>
          </p:cNvPicPr>
          <p:nvPr/>
        </p:nvPicPr>
        <p:blipFill>
          <a:blip r:embed="rId4"/>
          <a:srcRect/>
          <a:stretch>
            <a:fillRect/>
          </a:stretch>
        </p:blipFill>
        <p:spPr>
          <a:xfrm rot="-120909">
            <a:off x="2019699" y="2835618"/>
            <a:ext cx="3705458" cy="1169916"/>
          </a:xfrm>
          <a:prstGeom prst="rect">
            <a:avLst/>
          </a:prstGeom>
        </p:spPr>
      </p:pic>
      <p:grpSp>
        <p:nvGrpSpPr>
          <p:cNvPr id="6" name="Group 6"/>
          <p:cNvGrpSpPr>
            <a:grpSpLocks noChangeAspect="1"/>
          </p:cNvGrpSpPr>
          <p:nvPr/>
        </p:nvGrpSpPr>
        <p:grpSpPr>
          <a:xfrm rot="399441">
            <a:off x="10690933" y="3649509"/>
            <a:ext cx="6380310" cy="5066544"/>
            <a:chOff x="0" y="0"/>
            <a:chExt cx="13754100" cy="10922000"/>
          </a:xfrm>
        </p:grpSpPr>
        <p:sp>
          <p:nvSpPr>
            <p:cNvPr id="7" name="Freeform 7"/>
            <p:cNvSpPr/>
            <p:nvPr/>
          </p:nvSpPr>
          <p:spPr>
            <a:xfrm>
              <a:off x="673100" y="977900"/>
              <a:ext cx="12344400" cy="7772400"/>
            </a:xfrm>
            <a:custGeom>
              <a:avLst/>
              <a:gdLst/>
              <a:ahLst/>
              <a:cxnLst/>
              <a:rect l="l" t="t" r="r" b="b"/>
              <a:pathLst>
                <a:path w="12344400" h="7772400">
                  <a:moveTo>
                    <a:pt x="0" y="0"/>
                  </a:moveTo>
                  <a:lnTo>
                    <a:pt x="12344400" y="0"/>
                  </a:lnTo>
                  <a:lnTo>
                    <a:pt x="12344400" y="7772400"/>
                  </a:lnTo>
                  <a:lnTo>
                    <a:pt x="0" y="7772400"/>
                  </a:lnTo>
                  <a:close/>
                </a:path>
              </a:pathLst>
            </a:custGeom>
            <a:blipFill>
              <a:blip r:embed="rId5"/>
              <a:stretch>
                <a:fillRect t="-2808" b="-2808"/>
              </a:stretch>
            </a:blipFill>
          </p:spPr>
        </p:sp>
        <p:sp>
          <p:nvSpPr>
            <p:cNvPr id="8" name="Freeform 8"/>
            <p:cNvSpPr/>
            <p:nvPr/>
          </p:nvSpPr>
          <p:spPr>
            <a:xfrm>
              <a:off x="0" y="0"/>
              <a:ext cx="13754100" cy="10922000"/>
            </a:xfrm>
            <a:custGeom>
              <a:avLst/>
              <a:gdLst/>
              <a:ahLst/>
              <a:cxnLst/>
              <a:rect l="l" t="t" r="r" b="b"/>
              <a:pathLst>
                <a:path w="13754100" h="10922000">
                  <a:moveTo>
                    <a:pt x="0" y="0"/>
                  </a:moveTo>
                  <a:lnTo>
                    <a:pt x="13754100" y="0"/>
                  </a:lnTo>
                  <a:lnTo>
                    <a:pt x="13754100" y="10922000"/>
                  </a:lnTo>
                  <a:lnTo>
                    <a:pt x="0" y="10922000"/>
                  </a:lnTo>
                  <a:close/>
                </a:path>
              </a:pathLst>
            </a:custGeom>
            <a:blipFill>
              <a:blip r:embed="rId3"/>
              <a:stretch>
                <a:fillRect l="-179" r="-179"/>
              </a:stretch>
            </a:blipFill>
          </p:spPr>
        </p:sp>
      </p:grpSp>
      <p:pic>
        <p:nvPicPr>
          <p:cNvPr id="9" name="Picture 9"/>
          <p:cNvPicPr>
            <a:picLocks noChangeAspect="1"/>
          </p:cNvPicPr>
          <p:nvPr/>
        </p:nvPicPr>
        <p:blipFill>
          <a:blip r:embed="rId6"/>
          <a:srcRect/>
          <a:stretch>
            <a:fillRect/>
          </a:stretch>
        </p:blipFill>
        <p:spPr>
          <a:xfrm rot="379072">
            <a:off x="12395170" y="2835618"/>
            <a:ext cx="3705458" cy="1169916"/>
          </a:xfrm>
          <a:prstGeom prst="rect">
            <a:avLst/>
          </a:prstGeom>
        </p:spPr>
      </p:pic>
      <p:sp>
        <p:nvSpPr>
          <p:cNvPr id="13" name="Rectangle: Rounded Corners 12">
            <a:extLst>
              <a:ext uri="{FF2B5EF4-FFF2-40B4-BE49-F238E27FC236}">
                <a16:creationId xmlns:a16="http://schemas.microsoft.com/office/drawing/2014/main" id="{581510F3-76E3-3C5D-0D45-75A0B3A12D9E}"/>
              </a:ext>
            </a:extLst>
          </p:cNvPr>
          <p:cNvSpPr/>
          <p:nvPr/>
        </p:nvSpPr>
        <p:spPr>
          <a:xfrm>
            <a:off x="5094754" y="1019175"/>
            <a:ext cx="8098489" cy="895350"/>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200"/>
          </a:p>
        </p:txBody>
      </p:sp>
      <p:sp>
        <p:nvSpPr>
          <p:cNvPr id="10" name="TextBox 10"/>
          <p:cNvSpPr txBox="1"/>
          <p:nvPr/>
        </p:nvSpPr>
        <p:spPr>
          <a:xfrm>
            <a:off x="5094755" y="1019175"/>
            <a:ext cx="8098489" cy="895350"/>
          </a:xfrm>
          <a:prstGeom prst="rect">
            <a:avLst/>
          </a:prstGeom>
        </p:spPr>
        <p:txBody>
          <a:bodyPr lIns="0" tIns="0" rIns="0" bIns="0" rtlCol="0" anchor="t">
            <a:spAutoFit/>
          </a:bodyPr>
          <a:lstStyle/>
          <a:p>
            <a:pPr algn="ctr">
              <a:lnSpc>
                <a:spcPts val="6479"/>
              </a:lnSpc>
            </a:pPr>
            <a:r>
              <a:rPr lang="en-US" sz="5399">
                <a:solidFill>
                  <a:srgbClr val="28292A"/>
                </a:solidFill>
                <a:latin typeface="True Typewriter Bold"/>
              </a:rPr>
              <a:t>Applications in Geography</a:t>
            </a:r>
          </a:p>
        </p:txBody>
      </p:sp>
      <p:sp>
        <p:nvSpPr>
          <p:cNvPr id="11" name="TextBox 11"/>
          <p:cNvSpPr txBox="1"/>
          <p:nvPr/>
        </p:nvSpPr>
        <p:spPr>
          <a:xfrm rot="-319896">
            <a:off x="644564" y="7567891"/>
            <a:ext cx="8105279" cy="1163956"/>
          </a:xfrm>
          <a:prstGeom prst="rect">
            <a:avLst/>
          </a:prstGeom>
        </p:spPr>
        <p:txBody>
          <a:bodyPr lIns="0" tIns="0" rIns="0" bIns="0" rtlCol="0" anchor="t">
            <a:spAutoFit/>
          </a:bodyPr>
          <a:lstStyle/>
          <a:p>
            <a:pPr algn="ctr">
              <a:lnSpc>
                <a:spcPts val="8819"/>
              </a:lnSpc>
            </a:pPr>
            <a:r>
              <a:rPr lang="en-US" sz="6299" dirty="0">
                <a:solidFill>
                  <a:srgbClr val="28292A"/>
                </a:solidFill>
                <a:latin typeface="True Typewriter"/>
              </a:rPr>
              <a:t>HYDROLOGY</a:t>
            </a:r>
          </a:p>
        </p:txBody>
      </p:sp>
      <p:sp>
        <p:nvSpPr>
          <p:cNvPr id="12" name="TextBox 12"/>
          <p:cNvSpPr txBox="1"/>
          <p:nvPr/>
        </p:nvSpPr>
        <p:spPr>
          <a:xfrm rot="398380">
            <a:off x="9538790" y="7629661"/>
            <a:ext cx="8105279" cy="1163956"/>
          </a:xfrm>
          <a:prstGeom prst="rect">
            <a:avLst/>
          </a:prstGeom>
        </p:spPr>
        <p:txBody>
          <a:bodyPr lIns="0" tIns="0" rIns="0" bIns="0" rtlCol="0" anchor="t">
            <a:spAutoFit/>
          </a:bodyPr>
          <a:lstStyle/>
          <a:p>
            <a:pPr algn="ctr">
              <a:lnSpc>
                <a:spcPts val="8819"/>
              </a:lnSpc>
            </a:pPr>
            <a:r>
              <a:rPr lang="en-US" sz="6299" dirty="0">
                <a:solidFill>
                  <a:srgbClr val="28292A"/>
                </a:solidFill>
                <a:latin typeface="True Typewriter"/>
              </a:rPr>
              <a:t>BIOGEOGRAPHY</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000" r="26671"/>
          <a:stretch>
            <a:fillRect/>
          </a:stretch>
        </p:blipFill>
        <p:spPr>
          <a:xfrm>
            <a:off x="-4768467" y="0"/>
            <a:ext cx="11594333" cy="10287000"/>
          </a:xfrm>
          <a:prstGeom prst="rect">
            <a:avLst/>
          </a:prstGeom>
        </p:spPr>
      </p:pic>
      <p:grpSp>
        <p:nvGrpSpPr>
          <p:cNvPr id="3" name="Group 3"/>
          <p:cNvGrpSpPr/>
          <p:nvPr/>
        </p:nvGrpSpPr>
        <p:grpSpPr>
          <a:xfrm>
            <a:off x="4954325" y="-501137"/>
            <a:ext cx="8649740" cy="11471347"/>
            <a:chOff x="0" y="0"/>
            <a:chExt cx="11532986" cy="15295129"/>
          </a:xfrm>
        </p:grpSpPr>
        <p:pic>
          <p:nvPicPr>
            <p:cNvPr id="4" name="Picture 4"/>
            <p:cNvPicPr>
              <a:picLocks noChangeAspect="1"/>
            </p:cNvPicPr>
            <p:nvPr/>
          </p:nvPicPr>
          <p:blipFill>
            <a:blip r:embed="rId3"/>
            <a:srcRect l="38950" b="11036"/>
            <a:stretch>
              <a:fillRect/>
            </a:stretch>
          </p:blipFill>
          <p:spPr>
            <a:xfrm rot="-5400000">
              <a:off x="-75516" y="3686628"/>
              <a:ext cx="15052365" cy="8164638"/>
            </a:xfrm>
            <a:prstGeom prst="rect">
              <a:avLst/>
            </a:prstGeom>
          </p:spPr>
        </p:pic>
        <p:pic>
          <p:nvPicPr>
            <p:cNvPr id="5" name="Picture 5"/>
            <p:cNvPicPr>
              <a:picLocks noChangeAspect="1"/>
            </p:cNvPicPr>
            <p:nvPr/>
          </p:nvPicPr>
          <p:blipFill>
            <a:blip r:embed="rId3"/>
            <a:srcRect l="38950" b="11036"/>
            <a:stretch>
              <a:fillRect/>
            </a:stretch>
          </p:blipFill>
          <p:spPr>
            <a:xfrm rot="-5400000">
              <a:off x="-3443863" y="3443863"/>
              <a:ext cx="15052365" cy="8164638"/>
            </a:xfrm>
            <a:prstGeom prst="rect">
              <a:avLst/>
            </a:prstGeom>
          </p:spPr>
        </p:pic>
      </p:grpSp>
      <p:sp>
        <p:nvSpPr>
          <p:cNvPr id="6" name="TextBox 6"/>
          <p:cNvSpPr txBox="1"/>
          <p:nvPr/>
        </p:nvSpPr>
        <p:spPr>
          <a:xfrm>
            <a:off x="6740142" y="560856"/>
            <a:ext cx="3545618" cy="1085850"/>
          </a:xfrm>
          <a:prstGeom prst="rect">
            <a:avLst/>
          </a:prstGeom>
        </p:spPr>
        <p:txBody>
          <a:bodyPr lIns="0" tIns="0" rIns="0" bIns="0" rtlCol="0" anchor="t">
            <a:spAutoFit/>
          </a:bodyPr>
          <a:lstStyle/>
          <a:p>
            <a:pPr algn="ctr">
              <a:lnSpc>
                <a:spcPts val="7937"/>
              </a:lnSpc>
            </a:pPr>
            <a:r>
              <a:rPr lang="en-US" sz="6614" u="sng">
                <a:solidFill>
                  <a:srgbClr val="28292A"/>
                </a:solidFill>
                <a:latin typeface="True Typewriter"/>
              </a:rPr>
              <a:t>HYDROLOGY</a:t>
            </a:r>
          </a:p>
        </p:txBody>
      </p:sp>
      <p:sp>
        <p:nvSpPr>
          <p:cNvPr id="7" name="TextBox 7"/>
          <p:cNvSpPr txBox="1"/>
          <p:nvPr/>
        </p:nvSpPr>
        <p:spPr>
          <a:xfrm>
            <a:off x="6825867" y="2545165"/>
            <a:ext cx="10433433" cy="6270383"/>
          </a:xfrm>
          <a:prstGeom prst="rect">
            <a:avLst/>
          </a:prstGeom>
        </p:spPr>
        <p:txBody>
          <a:bodyPr lIns="0" tIns="0" rIns="0" bIns="0" rtlCol="0" anchor="t">
            <a:spAutoFit/>
          </a:bodyPr>
          <a:lstStyle/>
          <a:p>
            <a:pPr algn="just">
              <a:lnSpc>
                <a:spcPts val="4563"/>
              </a:lnSpc>
            </a:pPr>
            <a:r>
              <a:rPr lang="en-US" sz="3259">
                <a:solidFill>
                  <a:srgbClr val="28292A"/>
                </a:solidFill>
                <a:latin typeface="Glacial Indifference"/>
              </a:rPr>
              <a:t>Hydrology is the study of water in the Earth's system, including its distribution, movement, and quality. </a:t>
            </a:r>
          </a:p>
          <a:p>
            <a:pPr algn="just">
              <a:lnSpc>
                <a:spcPts val="4563"/>
              </a:lnSpc>
            </a:pPr>
            <a:endParaRPr lang="en-US" sz="3259">
              <a:solidFill>
                <a:srgbClr val="28292A"/>
              </a:solidFill>
              <a:latin typeface="Glacial Indifference"/>
            </a:endParaRPr>
          </a:p>
          <a:p>
            <a:pPr algn="just">
              <a:lnSpc>
                <a:spcPts val="4563"/>
              </a:lnSpc>
            </a:pPr>
            <a:r>
              <a:rPr lang="en-US" sz="3259">
                <a:solidFill>
                  <a:srgbClr val="28292A"/>
                </a:solidFill>
                <a:latin typeface="Glacial Indifference"/>
              </a:rPr>
              <a:t>Partial differential equations are used in hydrology to model the behavior of water in different environments, such as rivers, lakes, groundwater, and the atmosphere.</a:t>
            </a:r>
          </a:p>
          <a:p>
            <a:pPr algn="just">
              <a:lnSpc>
                <a:spcPts val="4563"/>
              </a:lnSpc>
            </a:pPr>
            <a:endParaRPr lang="en-US" sz="3259">
              <a:solidFill>
                <a:srgbClr val="28292A"/>
              </a:solidFill>
              <a:latin typeface="Glacial Indifference"/>
            </a:endParaRPr>
          </a:p>
          <a:p>
            <a:pPr algn="just">
              <a:lnSpc>
                <a:spcPts val="4563"/>
              </a:lnSpc>
              <a:spcBef>
                <a:spcPct val="0"/>
              </a:spcBef>
            </a:pPr>
            <a:r>
              <a:rPr lang="en-US" sz="3259">
                <a:solidFill>
                  <a:srgbClr val="28292A"/>
                </a:solidFill>
                <a:latin typeface="Glacial Indifference"/>
              </a:rPr>
              <a:t>PDEs can also be used to model other hydrological processes, such as the movement of water through the atmosphere, the formation and movement of snow and ice, and the evaporation and infiltration of water in soil.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AF0"/>
        </a:solidFill>
        <a:effectLst/>
      </p:bgPr>
    </p:bg>
    <p:spTree>
      <p:nvGrpSpPr>
        <p:cNvPr id="1" name=""/>
        <p:cNvGrpSpPr/>
        <p:nvPr/>
      </p:nvGrpSpPr>
      <p:grpSpPr>
        <a:xfrm>
          <a:off x="0" y="0"/>
          <a:ext cx="0" cy="0"/>
          <a:chOff x="0" y="0"/>
          <a:chExt cx="0" cy="0"/>
        </a:xfrm>
      </p:grpSpPr>
      <p:grpSp>
        <p:nvGrpSpPr>
          <p:cNvPr id="2" name="Group 2"/>
          <p:cNvGrpSpPr/>
          <p:nvPr/>
        </p:nvGrpSpPr>
        <p:grpSpPr>
          <a:xfrm>
            <a:off x="385481" y="4295575"/>
            <a:ext cx="4580849" cy="4293641"/>
            <a:chOff x="0" y="0"/>
            <a:chExt cx="6107799" cy="5724854"/>
          </a:xfrm>
        </p:grpSpPr>
        <p:grpSp>
          <p:nvGrpSpPr>
            <p:cNvPr id="3" name="Group 3"/>
            <p:cNvGrpSpPr>
              <a:grpSpLocks noChangeAspect="1"/>
            </p:cNvGrpSpPr>
            <p:nvPr/>
          </p:nvGrpSpPr>
          <p:grpSpPr>
            <a:xfrm rot="-293226">
              <a:off x="192277" y="731543"/>
              <a:ext cx="5723244" cy="4758171"/>
              <a:chOff x="0" y="0"/>
              <a:chExt cx="6273800" cy="5215890"/>
            </a:xfrm>
          </p:grpSpPr>
          <p:sp>
            <p:nvSpPr>
              <p:cNvPr id="4" name="Freeform 4"/>
              <p:cNvSpPr/>
              <p:nvPr/>
            </p:nvSpPr>
            <p:spPr>
              <a:xfrm>
                <a:off x="0" y="0"/>
                <a:ext cx="6273800" cy="5215890"/>
              </a:xfrm>
              <a:custGeom>
                <a:avLst/>
                <a:gdLst/>
                <a:ahLst/>
                <a:cxnLst/>
                <a:rect l="l" t="t" r="r" b="b"/>
                <a:pathLst>
                  <a:path w="6273800" h="5215890">
                    <a:moveTo>
                      <a:pt x="6273800" y="5215890"/>
                    </a:moveTo>
                    <a:lnTo>
                      <a:pt x="0" y="5215890"/>
                    </a:lnTo>
                    <a:lnTo>
                      <a:pt x="0" y="0"/>
                    </a:lnTo>
                    <a:lnTo>
                      <a:pt x="6273800" y="0"/>
                    </a:lnTo>
                    <a:lnTo>
                      <a:pt x="6273800" y="5215890"/>
                    </a:lnTo>
                    <a:close/>
                  </a:path>
                </a:pathLst>
              </a:custGeom>
              <a:blipFill>
                <a:blip r:embed="rId2"/>
                <a:stretch>
                  <a:fillRect l="-13367" r="-13367"/>
                </a:stretch>
              </a:blipFill>
            </p:spPr>
          </p:sp>
          <p:sp>
            <p:nvSpPr>
              <p:cNvPr id="5" name="Freeform 5"/>
              <p:cNvSpPr/>
              <p:nvPr/>
            </p:nvSpPr>
            <p:spPr>
              <a:xfrm>
                <a:off x="0" y="0"/>
                <a:ext cx="6273800" cy="5215890"/>
              </a:xfrm>
              <a:custGeom>
                <a:avLst/>
                <a:gdLst/>
                <a:ahLst/>
                <a:cxnLst/>
                <a:rect l="l" t="t" r="r" b="b"/>
                <a:pathLst>
                  <a:path w="6273800" h="5215890">
                    <a:moveTo>
                      <a:pt x="6273800" y="5215890"/>
                    </a:moveTo>
                    <a:lnTo>
                      <a:pt x="0" y="5215890"/>
                    </a:lnTo>
                    <a:lnTo>
                      <a:pt x="0" y="0"/>
                    </a:lnTo>
                    <a:lnTo>
                      <a:pt x="6273800" y="0"/>
                    </a:lnTo>
                    <a:lnTo>
                      <a:pt x="6273800" y="5215890"/>
                    </a:lnTo>
                    <a:close/>
                  </a:path>
                </a:pathLst>
              </a:custGeom>
              <a:blipFill>
                <a:blip r:embed="rId3"/>
                <a:stretch>
                  <a:fillRect l="-7" r="-7"/>
                </a:stretch>
              </a:blipFill>
            </p:spPr>
          </p:sp>
        </p:grpSp>
        <p:pic>
          <p:nvPicPr>
            <p:cNvPr id="6" name="Picture 6"/>
            <p:cNvPicPr>
              <a:picLocks noChangeAspect="1"/>
            </p:cNvPicPr>
            <p:nvPr/>
          </p:nvPicPr>
          <p:blipFill>
            <a:blip r:embed="rId4"/>
            <a:srcRect/>
            <a:stretch>
              <a:fillRect/>
            </a:stretch>
          </p:blipFill>
          <p:spPr>
            <a:xfrm rot="-88270">
              <a:off x="1392877" y="39301"/>
              <a:ext cx="3073998" cy="970546"/>
            </a:xfrm>
            <a:prstGeom prst="rect">
              <a:avLst/>
            </a:prstGeom>
          </p:spPr>
        </p:pic>
      </p:grpSp>
      <p:pic>
        <p:nvPicPr>
          <p:cNvPr id="7" name="Picture 7"/>
          <p:cNvPicPr>
            <a:picLocks noChangeAspect="1"/>
          </p:cNvPicPr>
          <p:nvPr/>
        </p:nvPicPr>
        <p:blipFill>
          <a:blip r:embed="rId5"/>
          <a:srcRect l="4586" t="16790" r="11105" b="6913"/>
          <a:stretch>
            <a:fillRect/>
          </a:stretch>
        </p:blipFill>
        <p:spPr>
          <a:xfrm>
            <a:off x="5899769" y="3958873"/>
            <a:ext cx="6652669" cy="2943057"/>
          </a:xfrm>
          <a:prstGeom prst="rect">
            <a:avLst/>
          </a:prstGeom>
        </p:spPr>
      </p:pic>
      <p:sp>
        <p:nvSpPr>
          <p:cNvPr id="8" name="AutoShape 8"/>
          <p:cNvSpPr/>
          <p:nvPr/>
        </p:nvSpPr>
        <p:spPr>
          <a:xfrm>
            <a:off x="12933252" y="6060712"/>
            <a:ext cx="2445426" cy="0"/>
          </a:xfrm>
          <a:prstGeom prst="line">
            <a:avLst/>
          </a:prstGeom>
          <a:ln w="9525" cap="flat">
            <a:solidFill>
              <a:srgbClr val="000000"/>
            </a:solidFill>
            <a:prstDash val="solid"/>
            <a:headEnd type="none" w="sm" len="sm"/>
            <a:tailEnd type="oval" w="lg" len="lg"/>
          </a:ln>
        </p:spPr>
      </p:sp>
      <p:sp>
        <p:nvSpPr>
          <p:cNvPr id="9" name="AutoShape 9"/>
          <p:cNvSpPr/>
          <p:nvPr/>
        </p:nvSpPr>
        <p:spPr>
          <a:xfrm rot="-12379">
            <a:off x="10088332" y="4576562"/>
            <a:ext cx="5290295" cy="0"/>
          </a:xfrm>
          <a:prstGeom prst="line">
            <a:avLst/>
          </a:prstGeom>
          <a:ln w="9525" cap="flat">
            <a:solidFill>
              <a:srgbClr val="000000"/>
            </a:solidFill>
            <a:prstDash val="solid"/>
            <a:headEnd type="none" w="sm" len="sm"/>
            <a:tailEnd type="oval" w="lg" len="lg"/>
          </a:ln>
        </p:spPr>
      </p:sp>
      <p:pic>
        <p:nvPicPr>
          <p:cNvPr id="10" name="Picture 10"/>
          <p:cNvPicPr>
            <a:picLocks noChangeAspect="1"/>
          </p:cNvPicPr>
          <p:nvPr/>
        </p:nvPicPr>
        <p:blipFill>
          <a:blip r:embed="rId6"/>
          <a:srcRect/>
          <a:stretch>
            <a:fillRect/>
          </a:stretch>
        </p:blipFill>
        <p:spPr>
          <a:xfrm rot="5525024">
            <a:off x="2921743" y="6450941"/>
            <a:ext cx="1623307" cy="4276548"/>
          </a:xfrm>
          <a:prstGeom prst="rect">
            <a:avLst/>
          </a:prstGeom>
        </p:spPr>
      </p:pic>
      <p:sp>
        <p:nvSpPr>
          <p:cNvPr id="11" name="TextBox 11"/>
          <p:cNvSpPr txBox="1"/>
          <p:nvPr/>
        </p:nvSpPr>
        <p:spPr>
          <a:xfrm>
            <a:off x="699171" y="566854"/>
            <a:ext cx="16889659" cy="3919220"/>
          </a:xfrm>
          <a:prstGeom prst="rect">
            <a:avLst/>
          </a:prstGeom>
        </p:spPr>
        <p:txBody>
          <a:bodyPr lIns="0" tIns="0" rIns="0" bIns="0" rtlCol="0" anchor="t">
            <a:spAutoFit/>
          </a:bodyPr>
          <a:lstStyle/>
          <a:p>
            <a:pPr algn="just">
              <a:lnSpc>
                <a:spcPts val="4479"/>
              </a:lnSpc>
            </a:pPr>
            <a:r>
              <a:rPr lang="en-US" sz="3199">
                <a:solidFill>
                  <a:srgbClr val="28292A"/>
                </a:solidFill>
                <a:latin typeface="Glacial Indifference"/>
              </a:rPr>
              <a:t>One of the most common PDEs used in hydrology is the </a:t>
            </a:r>
            <a:r>
              <a:rPr lang="en-US" sz="3199">
                <a:solidFill>
                  <a:srgbClr val="28292A"/>
                </a:solidFill>
                <a:latin typeface="Glacial Indifference Bold"/>
              </a:rPr>
              <a:t>Saint-Venant Equations</a:t>
            </a:r>
            <a:r>
              <a:rPr lang="en-US" sz="3199">
                <a:solidFill>
                  <a:srgbClr val="28292A"/>
                </a:solidFill>
                <a:latin typeface="Glacial Indifference"/>
              </a:rPr>
              <a:t>, which describe the flow of water in an open channel, such as a river. </a:t>
            </a:r>
          </a:p>
          <a:p>
            <a:pPr algn="just">
              <a:lnSpc>
                <a:spcPts val="4479"/>
              </a:lnSpc>
            </a:pPr>
            <a:endParaRPr lang="en-US" sz="3199">
              <a:solidFill>
                <a:srgbClr val="28292A"/>
              </a:solidFill>
              <a:latin typeface="Glacial Indifference"/>
            </a:endParaRPr>
          </a:p>
          <a:p>
            <a:pPr algn="just">
              <a:lnSpc>
                <a:spcPts val="4479"/>
              </a:lnSpc>
            </a:pPr>
            <a:r>
              <a:rPr lang="en-US" sz="3199">
                <a:solidFill>
                  <a:srgbClr val="28292A"/>
                </a:solidFill>
                <a:latin typeface="Glacial Indifference"/>
              </a:rPr>
              <a:t>These equations are based on the principles of conservation of mass and momentum and consider factors such as the slope of the river channel, the roughness of the channel bed, and the width of the river.</a:t>
            </a:r>
          </a:p>
          <a:p>
            <a:pPr algn="just">
              <a:lnSpc>
                <a:spcPts val="4479"/>
              </a:lnSpc>
              <a:spcBef>
                <a:spcPct val="0"/>
              </a:spcBef>
            </a:pPr>
            <a:endParaRPr lang="en-US" sz="3199">
              <a:solidFill>
                <a:srgbClr val="28292A"/>
              </a:solidFill>
              <a:latin typeface="Glacial Indifference"/>
            </a:endParaRPr>
          </a:p>
        </p:txBody>
      </p:sp>
      <p:sp>
        <p:nvSpPr>
          <p:cNvPr id="12" name="TextBox 12"/>
          <p:cNvSpPr txBox="1"/>
          <p:nvPr/>
        </p:nvSpPr>
        <p:spPr>
          <a:xfrm>
            <a:off x="5899769" y="7063855"/>
            <a:ext cx="4887074" cy="2594610"/>
          </a:xfrm>
          <a:prstGeom prst="rect">
            <a:avLst/>
          </a:prstGeom>
        </p:spPr>
        <p:txBody>
          <a:bodyPr lIns="0" tIns="0" rIns="0" bIns="0" rtlCol="0" anchor="t">
            <a:spAutoFit/>
          </a:bodyPr>
          <a:lstStyle/>
          <a:p>
            <a:pPr>
              <a:lnSpc>
                <a:spcPts val="2940"/>
              </a:lnSpc>
              <a:spcBef>
                <a:spcPct val="0"/>
              </a:spcBef>
            </a:pPr>
            <a:r>
              <a:rPr lang="en-US" sz="2100" dirty="0">
                <a:solidFill>
                  <a:srgbClr val="28292A"/>
                </a:solidFill>
                <a:latin typeface="Glacial Indifference"/>
              </a:rPr>
              <a:t>where,</a:t>
            </a:r>
          </a:p>
          <a:p>
            <a:pPr marL="453390" lvl="1" indent="-226695">
              <a:lnSpc>
                <a:spcPts val="2940"/>
              </a:lnSpc>
              <a:buFont typeface="Arial"/>
              <a:buChar char="•"/>
            </a:pPr>
            <a:r>
              <a:rPr lang="en-US" sz="2100" dirty="0">
                <a:solidFill>
                  <a:srgbClr val="28292A"/>
                </a:solidFill>
                <a:latin typeface="Glacial Indifference"/>
              </a:rPr>
              <a:t>A is the channel cross-sectional area,</a:t>
            </a:r>
          </a:p>
          <a:p>
            <a:pPr marL="453390" lvl="1" indent="-226695">
              <a:lnSpc>
                <a:spcPts val="2940"/>
              </a:lnSpc>
              <a:buFont typeface="Arial"/>
              <a:buChar char="•"/>
            </a:pPr>
            <a:r>
              <a:rPr lang="en-US" sz="2100" dirty="0">
                <a:solidFill>
                  <a:srgbClr val="28292A"/>
                </a:solidFill>
                <a:latin typeface="Glacial Indifference"/>
              </a:rPr>
              <a:t>U is the velocity,</a:t>
            </a:r>
          </a:p>
          <a:p>
            <a:pPr marL="453390" lvl="1" indent="-226695">
              <a:lnSpc>
                <a:spcPts val="2940"/>
              </a:lnSpc>
              <a:buFont typeface="Arial"/>
              <a:buChar char="•"/>
            </a:pPr>
            <a:r>
              <a:rPr lang="en-US" sz="2100" dirty="0">
                <a:solidFill>
                  <a:srgbClr val="28292A"/>
                </a:solidFill>
                <a:latin typeface="Glacial Indifference"/>
              </a:rPr>
              <a:t>η = H + </a:t>
            </a:r>
            <a:r>
              <a:rPr lang="en-US" sz="2100" dirty="0" err="1">
                <a:solidFill>
                  <a:srgbClr val="28292A"/>
                </a:solidFill>
                <a:latin typeface="Glacial Indifference"/>
              </a:rPr>
              <a:t>zb</a:t>
            </a:r>
            <a:r>
              <a:rPr lang="en-US" sz="2100" dirty="0">
                <a:solidFill>
                  <a:srgbClr val="28292A"/>
                </a:solidFill>
                <a:latin typeface="Glacial Indifference"/>
              </a:rPr>
              <a:t> with H as the water depth  and </a:t>
            </a:r>
            <a:r>
              <a:rPr lang="en-US" sz="2100" dirty="0" err="1">
                <a:solidFill>
                  <a:srgbClr val="28292A"/>
                </a:solidFill>
                <a:latin typeface="Glacial Indifference"/>
              </a:rPr>
              <a:t>zb</a:t>
            </a:r>
            <a:r>
              <a:rPr lang="en-US" sz="2100" dirty="0">
                <a:solidFill>
                  <a:srgbClr val="28292A"/>
                </a:solidFill>
                <a:latin typeface="Glacial Indifference"/>
              </a:rPr>
              <a:t> as the bottom elevation,</a:t>
            </a:r>
          </a:p>
          <a:p>
            <a:pPr marL="453390" lvl="1" indent="-226695">
              <a:lnSpc>
                <a:spcPts val="2940"/>
              </a:lnSpc>
              <a:buFont typeface="Arial"/>
              <a:buChar char="•"/>
            </a:pPr>
            <a:r>
              <a:rPr lang="en-US" sz="2100" dirty="0">
                <a:solidFill>
                  <a:srgbClr val="28292A"/>
                </a:solidFill>
                <a:latin typeface="Glacial Indifference"/>
              </a:rPr>
              <a:t>ρ is the density of water,</a:t>
            </a:r>
          </a:p>
          <a:p>
            <a:pPr>
              <a:lnSpc>
                <a:spcPts val="2940"/>
              </a:lnSpc>
            </a:pPr>
            <a:endParaRPr lang="en-US" sz="2100" dirty="0">
              <a:solidFill>
                <a:srgbClr val="28292A"/>
              </a:solidFill>
              <a:latin typeface="Glacial Indifference"/>
            </a:endParaRPr>
          </a:p>
        </p:txBody>
      </p:sp>
      <p:sp>
        <p:nvSpPr>
          <p:cNvPr id="13" name="TextBox 13"/>
          <p:cNvSpPr txBox="1"/>
          <p:nvPr/>
        </p:nvSpPr>
        <p:spPr>
          <a:xfrm>
            <a:off x="11139268" y="7435325"/>
            <a:ext cx="6033393" cy="1851670"/>
          </a:xfrm>
          <a:prstGeom prst="rect">
            <a:avLst/>
          </a:prstGeom>
        </p:spPr>
        <p:txBody>
          <a:bodyPr lIns="0" tIns="0" rIns="0" bIns="0" rtlCol="0" anchor="t">
            <a:spAutoFit/>
          </a:bodyPr>
          <a:lstStyle/>
          <a:p>
            <a:pPr marL="453303" lvl="1" indent="-226651">
              <a:lnSpc>
                <a:spcPts val="2939"/>
              </a:lnSpc>
              <a:buFont typeface="Arial"/>
              <a:buChar char="•"/>
            </a:pPr>
            <a:r>
              <a:rPr lang="en-US" sz="2099">
                <a:solidFill>
                  <a:srgbClr val="28292A"/>
                </a:solidFill>
                <a:latin typeface="Glacial Indifference"/>
              </a:rPr>
              <a:t>ℓp is the wetted perimeter,</a:t>
            </a:r>
          </a:p>
          <a:p>
            <a:pPr marL="453303" lvl="1" indent="-226651">
              <a:lnSpc>
                <a:spcPts val="2939"/>
              </a:lnSpc>
              <a:buFont typeface="Arial"/>
              <a:buChar char="•"/>
            </a:pPr>
            <a:r>
              <a:rPr lang="en-US" sz="2099">
                <a:solidFill>
                  <a:srgbClr val="28292A"/>
                </a:solidFill>
                <a:latin typeface="Glacial Indifference"/>
              </a:rPr>
              <a:t>F is the frictional force per unit bottom area along the channel,</a:t>
            </a:r>
          </a:p>
          <a:p>
            <a:pPr marL="453303" lvl="1" indent="-226651">
              <a:lnSpc>
                <a:spcPts val="2939"/>
              </a:lnSpc>
              <a:buFont typeface="Arial"/>
              <a:buChar char="•"/>
            </a:pPr>
            <a:r>
              <a:rPr lang="en-US" sz="2099">
                <a:solidFill>
                  <a:srgbClr val="28292A"/>
                </a:solidFill>
                <a:latin typeface="Glacial Indifference"/>
              </a:rPr>
              <a:t>g is gravity,</a:t>
            </a:r>
          </a:p>
          <a:p>
            <a:pPr marL="453303" lvl="1" indent="-226651">
              <a:lnSpc>
                <a:spcPts val="2939"/>
              </a:lnSpc>
              <a:buFont typeface="Arial"/>
              <a:buChar char="•"/>
            </a:pPr>
            <a:r>
              <a:rPr lang="en-US" sz="2099">
                <a:solidFill>
                  <a:srgbClr val="28292A"/>
                </a:solidFill>
                <a:latin typeface="Glacial Indifference"/>
              </a:rPr>
              <a:t>t is time.</a:t>
            </a:r>
          </a:p>
        </p:txBody>
      </p:sp>
      <p:sp>
        <p:nvSpPr>
          <p:cNvPr id="15" name="TextBox 15"/>
          <p:cNvSpPr txBox="1"/>
          <p:nvPr/>
        </p:nvSpPr>
        <p:spPr>
          <a:xfrm>
            <a:off x="15834220" y="4287955"/>
            <a:ext cx="1576983" cy="523875"/>
          </a:xfrm>
          <a:prstGeom prst="rect">
            <a:avLst/>
          </a:prstGeom>
        </p:spPr>
        <p:txBody>
          <a:bodyPr lIns="0" tIns="0" rIns="0" bIns="0" rtlCol="0" anchor="t">
            <a:spAutoFit/>
          </a:bodyPr>
          <a:lstStyle/>
          <a:p>
            <a:pPr algn="ctr">
              <a:lnSpc>
                <a:spcPts val="4200"/>
              </a:lnSpc>
            </a:pPr>
            <a:r>
              <a:rPr lang="en-US" sz="3000" dirty="0">
                <a:solidFill>
                  <a:srgbClr val="28292A"/>
                </a:solidFill>
                <a:latin typeface="Glacial Indifference"/>
              </a:rPr>
              <a:t>continuity</a:t>
            </a:r>
          </a:p>
        </p:txBody>
      </p:sp>
      <p:sp>
        <p:nvSpPr>
          <p:cNvPr id="16" name="TextBox 16"/>
          <p:cNvSpPr txBox="1"/>
          <p:nvPr/>
        </p:nvSpPr>
        <p:spPr>
          <a:xfrm rot="-184238">
            <a:off x="1630562" y="7984948"/>
            <a:ext cx="4203675" cy="914400"/>
          </a:xfrm>
          <a:prstGeom prst="rect">
            <a:avLst/>
          </a:prstGeom>
        </p:spPr>
        <p:txBody>
          <a:bodyPr lIns="0" tIns="0" rIns="0" bIns="0" rtlCol="0" anchor="t">
            <a:spAutoFit/>
          </a:bodyPr>
          <a:lstStyle/>
          <a:p>
            <a:pPr algn="ctr">
              <a:lnSpc>
                <a:spcPts val="3473"/>
              </a:lnSpc>
            </a:pPr>
            <a:r>
              <a:rPr lang="en-US" sz="2894">
                <a:solidFill>
                  <a:srgbClr val="28292A"/>
                </a:solidFill>
                <a:latin typeface="True Typewriter"/>
              </a:rPr>
              <a:t>Saint - Venant</a:t>
            </a:r>
          </a:p>
          <a:p>
            <a:pPr algn="ctr">
              <a:lnSpc>
                <a:spcPts val="3473"/>
              </a:lnSpc>
            </a:pPr>
            <a:r>
              <a:rPr lang="en-US" sz="2894">
                <a:solidFill>
                  <a:srgbClr val="28292A"/>
                </a:solidFill>
                <a:latin typeface="True Typewriter"/>
              </a:rPr>
              <a:t>Equations</a:t>
            </a:r>
          </a:p>
        </p:txBody>
      </p:sp>
      <p:sp>
        <p:nvSpPr>
          <p:cNvPr id="17" name="TextBox 14">
            <a:extLst>
              <a:ext uri="{FF2B5EF4-FFF2-40B4-BE49-F238E27FC236}">
                <a16:creationId xmlns:a16="http://schemas.microsoft.com/office/drawing/2014/main" id="{DED2F069-2CA6-0FFC-879F-D2246BC6F836}"/>
              </a:ext>
            </a:extLst>
          </p:cNvPr>
          <p:cNvSpPr txBox="1"/>
          <p:nvPr/>
        </p:nvSpPr>
        <p:spPr>
          <a:xfrm>
            <a:off x="15801464" y="5798774"/>
            <a:ext cx="1802606" cy="523875"/>
          </a:xfrm>
          <a:prstGeom prst="rect">
            <a:avLst/>
          </a:prstGeom>
        </p:spPr>
        <p:txBody>
          <a:bodyPr lIns="0" tIns="0" rIns="0" bIns="0" rtlCol="0" anchor="t">
            <a:spAutoFit/>
          </a:bodyPr>
          <a:lstStyle/>
          <a:p>
            <a:pPr algn="ctr">
              <a:lnSpc>
                <a:spcPts val="4200"/>
              </a:lnSpc>
            </a:pPr>
            <a:r>
              <a:rPr lang="en-US" sz="3000" dirty="0">
                <a:solidFill>
                  <a:srgbClr val="28292A"/>
                </a:solidFill>
                <a:latin typeface="Glacial Indifference"/>
              </a:rPr>
              <a:t>momentum</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590719" y="1893727"/>
            <a:ext cx="8184894" cy="6499546"/>
            <a:chOff x="0" y="0"/>
            <a:chExt cx="13754100" cy="10922000"/>
          </a:xfrm>
        </p:grpSpPr>
        <p:sp>
          <p:nvSpPr>
            <p:cNvPr id="3" name="Freeform 3"/>
            <p:cNvSpPr/>
            <p:nvPr/>
          </p:nvSpPr>
          <p:spPr>
            <a:xfrm>
              <a:off x="673100" y="977900"/>
              <a:ext cx="12344400" cy="7772400"/>
            </a:xfrm>
            <a:custGeom>
              <a:avLst/>
              <a:gdLst/>
              <a:ahLst/>
              <a:cxnLst/>
              <a:rect l="l" t="t" r="r" b="b"/>
              <a:pathLst>
                <a:path w="12344400" h="7772400">
                  <a:moveTo>
                    <a:pt x="0" y="0"/>
                  </a:moveTo>
                  <a:lnTo>
                    <a:pt x="12344400" y="0"/>
                  </a:lnTo>
                  <a:lnTo>
                    <a:pt x="12344400" y="7772400"/>
                  </a:lnTo>
                  <a:lnTo>
                    <a:pt x="0" y="7772400"/>
                  </a:lnTo>
                  <a:close/>
                </a:path>
              </a:pathLst>
            </a:custGeom>
            <a:blipFill>
              <a:blip r:embed="rId2"/>
              <a:stretch>
                <a:fillRect t="-72372" b="-786"/>
              </a:stretch>
            </a:blipFill>
          </p:spPr>
        </p:sp>
        <p:sp>
          <p:nvSpPr>
            <p:cNvPr id="4" name="Freeform 4"/>
            <p:cNvSpPr/>
            <p:nvPr/>
          </p:nvSpPr>
          <p:spPr>
            <a:xfrm>
              <a:off x="0" y="0"/>
              <a:ext cx="13754100" cy="10922000"/>
            </a:xfrm>
            <a:custGeom>
              <a:avLst/>
              <a:gdLst/>
              <a:ahLst/>
              <a:cxnLst/>
              <a:rect l="l" t="t" r="r" b="b"/>
              <a:pathLst>
                <a:path w="13754100" h="10922000">
                  <a:moveTo>
                    <a:pt x="0" y="0"/>
                  </a:moveTo>
                  <a:lnTo>
                    <a:pt x="13754100" y="0"/>
                  </a:lnTo>
                  <a:lnTo>
                    <a:pt x="13754100" y="10922000"/>
                  </a:lnTo>
                  <a:lnTo>
                    <a:pt x="0" y="10922000"/>
                  </a:lnTo>
                  <a:close/>
                </a:path>
              </a:pathLst>
            </a:custGeom>
            <a:blipFill>
              <a:blip r:embed="rId3"/>
              <a:stretch>
                <a:fillRect l="-179" r="-179"/>
              </a:stretch>
            </a:blipFill>
          </p:spPr>
        </p:sp>
      </p:grpSp>
      <p:sp>
        <p:nvSpPr>
          <p:cNvPr id="5" name="TextBox 5"/>
          <p:cNvSpPr txBox="1"/>
          <p:nvPr/>
        </p:nvSpPr>
        <p:spPr>
          <a:xfrm>
            <a:off x="434812" y="2307590"/>
            <a:ext cx="8709188" cy="5605145"/>
          </a:xfrm>
          <a:prstGeom prst="rect">
            <a:avLst/>
          </a:prstGeom>
        </p:spPr>
        <p:txBody>
          <a:bodyPr lIns="0" tIns="0" rIns="0" bIns="0" rtlCol="0" anchor="t">
            <a:spAutoFit/>
          </a:bodyPr>
          <a:lstStyle/>
          <a:p>
            <a:pPr algn="just">
              <a:lnSpc>
                <a:spcPts val="4479"/>
              </a:lnSpc>
            </a:pPr>
            <a:r>
              <a:rPr lang="en-US" sz="3199">
                <a:solidFill>
                  <a:srgbClr val="28292A"/>
                </a:solidFill>
                <a:latin typeface="Glacial Indifference"/>
              </a:rPr>
              <a:t>The solutions to the Saint-Venant equations can be used to predict the behavior of rivers under different conditions, such as changes in water flow or changes in the river channel due to erosion or sedimentation. </a:t>
            </a:r>
          </a:p>
          <a:p>
            <a:pPr algn="just">
              <a:lnSpc>
                <a:spcPts val="4479"/>
              </a:lnSpc>
            </a:pPr>
            <a:endParaRPr lang="en-US" sz="3199">
              <a:solidFill>
                <a:srgbClr val="28292A"/>
              </a:solidFill>
              <a:latin typeface="Glacial Indifference"/>
            </a:endParaRPr>
          </a:p>
          <a:p>
            <a:pPr algn="just">
              <a:lnSpc>
                <a:spcPts val="4479"/>
              </a:lnSpc>
              <a:spcBef>
                <a:spcPct val="0"/>
              </a:spcBef>
            </a:pPr>
            <a:r>
              <a:rPr lang="en-US" sz="3199">
                <a:solidFill>
                  <a:srgbClr val="28292A"/>
                </a:solidFill>
                <a:latin typeface="Glacial Indifference"/>
              </a:rPr>
              <a:t>These predictions can be used to design structures such as dams, embankments, and bridges, as well as to manage water resources for irrigation, drinking water, and other purposes.</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EDA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9703" r="9703"/>
          <a:stretch>
            <a:fillRect/>
          </a:stretch>
        </p:blipFill>
        <p:spPr>
          <a:xfrm>
            <a:off x="10622894" y="0"/>
            <a:ext cx="8290627" cy="10287000"/>
          </a:xfrm>
          <a:prstGeom prst="rect">
            <a:avLst/>
          </a:prstGeom>
        </p:spPr>
      </p:pic>
      <p:grpSp>
        <p:nvGrpSpPr>
          <p:cNvPr id="3" name="Group 3"/>
          <p:cNvGrpSpPr/>
          <p:nvPr/>
        </p:nvGrpSpPr>
        <p:grpSpPr>
          <a:xfrm>
            <a:off x="9888873" y="0"/>
            <a:ext cx="1468042" cy="10288069"/>
            <a:chOff x="0" y="0"/>
            <a:chExt cx="1957390" cy="13717425"/>
          </a:xfrm>
        </p:grpSpPr>
        <p:pic>
          <p:nvPicPr>
            <p:cNvPr id="4" name="Picture 4"/>
            <p:cNvPicPr>
              <a:picLocks noChangeAspect="1"/>
            </p:cNvPicPr>
            <p:nvPr/>
          </p:nvPicPr>
          <p:blipFill>
            <a:blip r:embed="rId3"/>
            <a:srcRect t="5936"/>
            <a:stretch>
              <a:fillRect/>
            </a:stretch>
          </p:blipFill>
          <p:spPr>
            <a:xfrm rot="-5400000">
              <a:off x="-5457769" y="6302266"/>
              <a:ext cx="13717425" cy="1112893"/>
            </a:xfrm>
            <a:prstGeom prst="rect">
              <a:avLst/>
            </a:prstGeom>
          </p:spPr>
        </p:pic>
        <p:pic>
          <p:nvPicPr>
            <p:cNvPr id="5" name="Picture 5"/>
            <p:cNvPicPr>
              <a:picLocks noChangeAspect="1"/>
            </p:cNvPicPr>
            <p:nvPr/>
          </p:nvPicPr>
          <p:blipFill>
            <a:blip r:embed="rId4"/>
            <a:srcRect t="5936"/>
            <a:stretch>
              <a:fillRect/>
            </a:stretch>
          </p:blipFill>
          <p:spPr>
            <a:xfrm rot="-5400000">
              <a:off x="-6302266" y="6302266"/>
              <a:ext cx="13717425" cy="1112893"/>
            </a:xfrm>
            <a:prstGeom prst="rect">
              <a:avLst/>
            </a:prstGeom>
          </p:spPr>
        </p:pic>
      </p:grpSp>
      <p:sp>
        <p:nvSpPr>
          <p:cNvPr id="6" name="TextBox 6"/>
          <p:cNvSpPr txBox="1"/>
          <p:nvPr/>
        </p:nvSpPr>
        <p:spPr>
          <a:xfrm>
            <a:off x="1028700" y="442913"/>
            <a:ext cx="4664095" cy="1085850"/>
          </a:xfrm>
          <a:prstGeom prst="rect">
            <a:avLst/>
          </a:prstGeom>
        </p:spPr>
        <p:txBody>
          <a:bodyPr lIns="0" tIns="0" rIns="0" bIns="0" rtlCol="0" anchor="t">
            <a:spAutoFit/>
          </a:bodyPr>
          <a:lstStyle/>
          <a:p>
            <a:pPr algn="ctr">
              <a:lnSpc>
                <a:spcPts val="7937"/>
              </a:lnSpc>
            </a:pPr>
            <a:r>
              <a:rPr lang="en-US" sz="6614" u="sng">
                <a:solidFill>
                  <a:srgbClr val="28292A"/>
                </a:solidFill>
                <a:latin typeface="True Typewriter"/>
              </a:rPr>
              <a:t>BIOGEOGRAPHY</a:t>
            </a:r>
          </a:p>
        </p:txBody>
      </p:sp>
      <p:sp>
        <p:nvSpPr>
          <p:cNvPr id="7" name="TextBox 7"/>
          <p:cNvSpPr txBox="1"/>
          <p:nvPr/>
        </p:nvSpPr>
        <p:spPr>
          <a:xfrm>
            <a:off x="1028700" y="2181225"/>
            <a:ext cx="8499374" cy="6167120"/>
          </a:xfrm>
          <a:prstGeom prst="rect">
            <a:avLst/>
          </a:prstGeom>
        </p:spPr>
        <p:txBody>
          <a:bodyPr lIns="0" tIns="0" rIns="0" bIns="0" rtlCol="0" anchor="t">
            <a:spAutoFit/>
          </a:bodyPr>
          <a:lstStyle/>
          <a:p>
            <a:pPr algn="just">
              <a:lnSpc>
                <a:spcPts val="4479"/>
              </a:lnSpc>
            </a:pPr>
            <a:r>
              <a:rPr lang="en-US" sz="3199">
                <a:solidFill>
                  <a:srgbClr val="28292A"/>
                </a:solidFill>
                <a:latin typeface="Glacial Indifference"/>
              </a:rPr>
              <a:t>Biogeography is the study of the distribution of species and ecosystems across the Earth's surface, and the processes that determine these distributions. </a:t>
            </a:r>
          </a:p>
          <a:p>
            <a:pPr algn="just">
              <a:lnSpc>
                <a:spcPts val="4479"/>
              </a:lnSpc>
            </a:pPr>
            <a:endParaRPr lang="en-US" sz="3199">
              <a:solidFill>
                <a:srgbClr val="28292A"/>
              </a:solidFill>
              <a:latin typeface="Glacial Indifference"/>
            </a:endParaRPr>
          </a:p>
          <a:p>
            <a:pPr algn="just">
              <a:lnSpc>
                <a:spcPts val="4479"/>
              </a:lnSpc>
            </a:pPr>
            <a:r>
              <a:rPr lang="en-US" sz="3199">
                <a:solidFill>
                  <a:srgbClr val="28292A"/>
                </a:solidFill>
                <a:latin typeface="Glacial Indifference"/>
              </a:rPr>
              <a:t>Partial differential equations are used in biogeography to model the dynamics of vegetation, and to understand the factors that control the distribution and abundance of plant species in different ecosystems.</a:t>
            </a:r>
          </a:p>
          <a:p>
            <a:pPr algn="just">
              <a:lnSpc>
                <a:spcPts val="4479"/>
              </a:lnSpc>
              <a:spcBef>
                <a:spcPct val="0"/>
              </a:spcBef>
            </a:pPr>
            <a:endParaRPr lang="en-US" sz="3199">
              <a:solidFill>
                <a:srgbClr val="28292A"/>
              </a:solidFill>
              <a:latin typeface="Glacial Indifference"/>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EDA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6" b="1219"/>
          <a:stretch>
            <a:fillRect/>
          </a:stretch>
        </p:blipFill>
        <p:spPr>
          <a:xfrm rot="-5465434">
            <a:off x="11425771" y="3953574"/>
            <a:ext cx="3448838" cy="5769692"/>
          </a:xfrm>
          <a:prstGeom prst="rect">
            <a:avLst/>
          </a:prstGeom>
        </p:spPr>
      </p:pic>
      <p:grpSp>
        <p:nvGrpSpPr>
          <p:cNvPr id="3" name="Group 3"/>
          <p:cNvGrpSpPr>
            <a:grpSpLocks noChangeAspect="1"/>
          </p:cNvGrpSpPr>
          <p:nvPr/>
        </p:nvGrpSpPr>
        <p:grpSpPr>
          <a:xfrm rot="362924">
            <a:off x="14404912" y="3938047"/>
            <a:ext cx="2961513" cy="5719573"/>
            <a:chOff x="0" y="0"/>
            <a:chExt cx="3290570" cy="6355080"/>
          </a:xfrm>
        </p:grpSpPr>
        <p:sp>
          <p:nvSpPr>
            <p:cNvPr id="4" name="Freeform 4"/>
            <p:cNvSpPr/>
            <p:nvPr/>
          </p:nvSpPr>
          <p:spPr>
            <a:xfrm>
              <a:off x="0" y="1270"/>
              <a:ext cx="3289300" cy="6353810"/>
            </a:xfrm>
            <a:custGeom>
              <a:avLst/>
              <a:gdLst/>
              <a:ahLst/>
              <a:cxnLst/>
              <a:rect l="l" t="t" r="r" b="b"/>
              <a:pathLst>
                <a:path w="3289300" h="6353810">
                  <a:moveTo>
                    <a:pt x="3289300" y="6353810"/>
                  </a:moveTo>
                  <a:lnTo>
                    <a:pt x="0" y="6353810"/>
                  </a:lnTo>
                  <a:lnTo>
                    <a:pt x="0" y="0"/>
                  </a:lnTo>
                  <a:lnTo>
                    <a:pt x="3289300" y="0"/>
                  </a:lnTo>
                  <a:lnTo>
                    <a:pt x="3289300" y="6353810"/>
                  </a:lnTo>
                  <a:close/>
                </a:path>
              </a:pathLst>
            </a:custGeom>
            <a:solidFill>
              <a:srgbClr val="F4F0E2"/>
            </a:solidFill>
          </p:spPr>
        </p:sp>
        <p:sp>
          <p:nvSpPr>
            <p:cNvPr id="5" name="Freeform 5"/>
            <p:cNvSpPr/>
            <p:nvPr/>
          </p:nvSpPr>
          <p:spPr>
            <a:xfrm>
              <a:off x="179070" y="323342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3"/>
              <a:stretch>
                <a:fillRect l="-16926" r="-16926"/>
              </a:stretch>
            </a:blipFill>
          </p:spPr>
        </p:sp>
        <p:sp>
          <p:nvSpPr>
            <p:cNvPr id="6" name="Freeform 6"/>
            <p:cNvSpPr/>
            <p:nvPr/>
          </p:nvSpPr>
          <p:spPr>
            <a:xfrm>
              <a:off x="181610" y="18034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4"/>
              <a:stretch>
                <a:fillRect l="-25269" r="-25269"/>
              </a:stretch>
            </a:blipFill>
          </p:spPr>
        </p:sp>
        <p:sp>
          <p:nvSpPr>
            <p:cNvPr id="7" name="Freeform 7"/>
            <p:cNvSpPr/>
            <p:nvPr/>
          </p:nvSpPr>
          <p:spPr>
            <a:xfrm>
              <a:off x="54610" y="439420"/>
              <a:ext cx="3173730" cy="5429250"/>
            </a:xfrm>
            <a:custGeom>
              <a:avLst/>
              <a:gdLst/>
              <a:ahLst/>
              <a:cxnLst/>
              <a:rect l="l" t="t" r="r" b="b"/>
              <a:pathLst>
                <a:path w="3173730" h="542925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9B9797"/>
            </a:solidFill>
          </p:spPr>
        </p:sp>
      </p:grpSp>
      <p:pic>
        <p:nvPicPr>
          <p:cNvPr id="8" name="Picture 8"/>
          <p:cNvPicPr>
            <a:picLocks noChangeAspect="1"/>
          </p:cNvPicPr>
          <p:nvPr/>
        </p:nvPicPr>
        <p:blipFill>
          <a:blip r:embed="rId5"/>
          <a:srcRect/>
          <a:stretch>
            <a:fillRect/>
          </a:stretch>
        </p:blipFill>
        <p:spPr>
          <a:xfrm rot="379014">
            <a:off x="11509834" y="4354545"/>
            <a:ext cx="2446987" cy="1347554"/>
          </a:xfrm>
          <a:prstGeom prst="rect">
            <a:avLst/>
          </a:prstGeom>
        </p:spPr>
      </p:pic>
      <p:sp>
        <p:nvSpPr>
          <p:cNvPr id="9" name="TextBox 9"/>
          <p:cNvSpPr txBox="1"/>
          <p:nvPr/>
        </p:nvSpPr>
        <p:spPr>
          <a:xfrm rot="-184238">
            <a:off x="10479453" y="6362196"/>
            <a:ext cx="4203675" cy="914400"/>
          </a:xfrm>
          <a:prstGeom prst="rect">
            <a:avLst/>
          </a:prstGeom>
        </p:spPr>
        <p:txBody>
          <a:bodyPr lIns="0" tIns="0" rIns="0" bIns="0" rtlCol="0" anchor="t">
            <a:spAutoFit/>
          </a:bodyPr>
          <a:lstStyle/>
          <a:p>
            <a:pPr algn="ctr">
              <a:lnSpc>
                <a:spcPts val="3473"/>
              </a:lnSpc>
            </a:pPr>
            <a:r>
              <a:rPr lang="en-US" sz="2894">
                <a:solidFill>
                  <a:srgbClr val="28292A"/>
                </a:solidFill>
                <a:latin typeface="True Typewriter"/>
              </a:rPr>
              <a:t>Reaction - Diffusion</a:t>
            </a:r>
          </a:p>
          <a:p>
            <a:pPr algn="ctr">
              <a:lnSpc>
                <a:spcPts val="3473"/>
              </a:lnSpc>
            </a:pPr>
            <a:r>
              <a:rPr lang="en-US" sz="2894">
                <a:solidFill>
                  <a:srgbClr val="28292A"/>
                </a:solidFill>
                <a:latin typeface="True Typewriter"/>
              </a:rPr>
              <a:t>Equation</a:t>
            </a:r>
          </a:p>
        </p:txBody>
      </p:sp>
      <p:pic>
        <p:nvPicPr>
          <p:cNvPr id="10" name="Picture 10"/>
          <p:cNvPicPr>
            <a:picLocks noChangeAspect="1"/>
          </p:cNvPicPr>
          <p:nvPr/>
        </p:nvPicPr>
        <p:blipFill>
          <a:blip r:embed="rId6"/>
          <a:srcRect l="4269" r="4018"/>
          <a:stretch>
            <a:fillRect/>
          </a:stretch>
        </p:blipFill>
        <p:spPr>
          <a:xfrm>
            <a:off x="781297" y="4508296"/>
            <a:ext cx="9034848" cy="1996223"/>
          </a:xfrm>
          <a:prstGeom prst="rect">
            <a:avLst/>
          </a:prstGeom>
        </p:spPr>
      </p:pic>
      <p:sp>
        <p:nvSpPr>
          <p:cNvPr id="11" name="TextBox 11"/>
          <p:cNvSpPr txBox="1"/>
          <p:nvPr/>
        </p:nvSpPr>
        <p:spPr>
          <a:xfrm>
            <a:off x="781297" y="1047750"/>
            <a:ext cx="16725407" cy="2750185"/>
          </a:xfrm>
          <a:prstGeom prst="rect">
            <a:avLst/>
          </a:prstGeom>
        </p:spPr>
        <p:txBody>
          <a:bodyPr lIns="0" tIns="0" rIns="0" bIns="0" rtlCol="0" anchor="t">
            <a:spAutoFit/>
          </a:bodyPr>
          <a:lstStyle/>
          <a:p>
            <a:pPr algn="just">
              <a:lnSpc>
                <a:spcPts val="3079"/>
              </a:lnSpc>
              <a:spcBef>
                <a:spcPct val="0"/>
              </a:spcBef>
            </a:pPr>
            <a:r>
              <a:rPr lang="en-US" sz="2799" spc="279">
                <a:solidFill>
                  <a:srgbClr val="28292A"/>
                </a:solidFill>
                <a:latin typeface="Glacial Indifference"/>
              </a:rPr>
              <a:t>One of the most used PDEs in biogeography is the </a:t>
            </a:r>
            <a:r>
              <a:rPr lang="en-US" sz="2799" spc="279">
                <a:solidFill>
                  <a:srgbClr val="28292A"/>
                </a:solidFill>
                <a:latin typeface="Glacial Indifference Bold"/>
              </a:rPr>
              <a:t>Reaction-Diffusion Equation</a:t>
            </a:r>
            <a:r>
              <a:rPr lang="en-US" sz="2799" spc="279">
                <a:solidFill>
                  <a:srgbClr val="28292A"/>
                </a:solidFill>
                <a:latin typeface="Glacial Indifference"/>
              </a:rPr>
              <a:t>, which describes the change in the concentration of a species over time and space due to the interactions between individual plants and their environment. </a:t>
            </a:r>
          </a:p>
          <a:p>
            <a:pPr algn="just">
              <a:lnSpc>
                <a:spcPts val="3079"/>
              </a:lnSpc>
              <a:spcBef>
                <a:spcPct val="0"/>
              </a:spcBef>
            </a:pPr>
            <a:endParaRPr lang="en-US" sz="2799" spc="279">
              <a:solidFill>
                <a:srgbClr val="28292A"/>
              </a:solidFill>
              <a:latin typeface="Glacial Indifference"/>
            </a:endParaRPr>
          </a:p>
          <a:p>
            <a:pPr algn="just">
              <a:lnSpc>
                <a:spcPts val="3079"/>
              </a:lnSpc>
              <a:spcBef>
                <a:spcPct val="0"/>
              </a:spcBef>
            </a:pPr>
            <a:r>
              <a:rPr lang="en-US" sz="2799" spc="279">
                <a:solidFill>
                  <a:srgbClr val="28292A"/>
                </a:solidFill>
                <a:latin typeface="Glacial Indifference"/>
              </a:rPr>
              <a:t>This equation considers factors such as growth, death, and dispersal of plants, and can be used to predict the distribution and abundance of plant species under different environmental conditions. </a:t>
            </a:r>
          </a:p>
        </p:txBody>
      </p:sp>
      <p:sp>
        <p:nvSpPr>
          <p:cNvPr id="12" name="TextBox 12"/>
          <p:cNvSpPr txBox="1"/>
          <p:nvPr/>
        </p:nvSpPr>
        <p:spPr>
          <a:xfrm>
            <a:off x="781297" y="7224405"/>
            <a:ext cx="9451750" cy="1542415"/>
          </a:xfrm>
          <a:prstGeom prst="rect">
            <a:avLst/>
          </a:prstGeom>
        </p:spPr>
        <p:txBody>
          <a:bodyPr lIns="0" tIns="0" rIns="0" bIns="0" rtlCol="0" anchor="t">
            <a:spAutoFit/>
          </a:bodyPr>
          <a:lstStyle/>
          <a:p>
            <a:pPr>
              <a:lnSpc>
                <a:spcPts val="2420"/>
              </a:lnSpc>
              <a:spcBef>
                <a:spcPct val="0"/>
              </a:spcBef>
            </a:pPr>
            <a:r>
              <a:rPr lang="en-US" sz="2200" spc="220">
                <a:solidFill>
                  <a:srgbClr val="28292A"/>
                </a:solidFill>
                <a:latin typeface="Glacial Indifference"/>
              </a:rPr>
              <a:t>where,</a:t>
            </a:r>
          </a:p>
          <a:p>
            <a:pPr marL="474983" lvl="1" indent="-237491">
              <a:lnSpc>
                <a:spcPts val="2420"/>
              </a:lnSpc>
              <a:buFont typeface="Arial"/>
              <a:buChar char="•"/>
            </a:pPr>
            <a:r>
              <a:rPr lang="en-US" sz="2200" spc="220">
                <a:solidFill>
                  <a:srgbClr val="28292A"/>
                </a:solidFill>
                <a:latin typeface="Glacial Indifference"/>
              </a:rPr>
              <a:t>N(x,t) is the population density, </a:t>
            </a:r>
          </a:p>
          <a:p>
            <a:pPr marL="474983" lvl="1" indent="-237491">
              <a:lnSpc>
                <a:spcPts val="2420"/>
              </a:lnSpc>
              <a:buFont typeface="Arial"/>
              <a:buChar char="•"/>
            </a:pPr>
            <a:r>
              <a:rPr lang="en-US" sz="2200" spc="220">
                <a:solidFill>
                  <a:srgbClr val="28292A"/>
                </a:solidFill>
                <a:latin typeface="Glacial Indifference"/>
              </a:rPr>
              <a:t>D is the diffusion coefficient, a proportionality constant between the population flux and the gradient in the achieved population density.</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EDAE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137788">
            <a:off x="5953845" y="546091"/>
            <a:ext cx="6380310" cy="5066544"/>
            <a:chOff x="0" y="0"/>
            <a:chExt cx="13754100" cy="10922000"/>
          </a:xfrm>
        </p:grpSpPr>
        <p:sp>
          <p:nvSpPr>
            <p:cNvPr id="3" name="Freeform 3"/>
            <p:cNvSpPr/>
            <p:nvPr/>
          </p:nvSpPr>
          <p:spPr>
            <a:xfrm>
              <a:off x="673100" y="977900"/>
              <a:ext cx="12344400" cy="7772400"/>
            </a:xfrm>
            <a:custGeom>
              <a:avLst/>
              <a:gdLst/>
              <a:ahLst/>
              <a:cxnLst/>
              <a:rect l="l" t="t" r="r" b="b"/>
              <a:pathLst>
                <a:path w="12344400" h="7772400">
                  <a:moveTo>
                    <a:pt x="0" y="0"/>
                  </a:moveTo>
                  <a:lnTo>
                    <a:pt x="12344400" y="0"/>
                  </a:lnTo>
                  <a:lnTo>
                    <a:pt x="12344400" y="7772400"/>
                  </a:lnTo>
                  <a:lnTo>
                    <a:pt x="0" y="7772400"/>
                  </a:lnTo>
                  <a:close/>
                </a:path>
              </a:pathLst>
            </a:custGeom>
            <a:blipFill>
              <a:blip r:embed="rId2"/>
              <a:stretch>
                <a:fillRect t="-3172" b="-3172"/>
              </a:stretch>
            </a:blipFill>
          </p:spPr>
        </p:sp>
        <p:sp>
          <p:nvSpPr>
            <p:cNvPr id="4" name="Freeform 4"/>
            <p:cNvSpPr/>
            <p:nvPr/>
          </p:nvSpPr>
          <p:spPr>
            <a:xfrm>
              <a:off x="0" y="0"/>
              <a:ext cx="13754100" cy="10922000"/>
            </a:xfrm>
            <a:custGeom>
              <a:avLst/>
              <a:gdLst/>
              <a:ahLst/>
              <a:cxnLst/>
              <a:rect l="l" t="t" r="r" b="b"/>
              <a:pathLst>
                <a:path w="13754100" h="10922000">
                  <a:moveTo>
                    <a:pt x="0" y="0"/>
                  </a:moveTo>
                  <a:lnTo>
                    <a:pt x="13754100" y="0"/>
                  </a:lnTo>
                  <a:lnTo>
                    <a:pt x="13754100" y="10922000"/>
                  </a:lnTo>
                  <a:lnTo>
                    <a:pt x="0" y="10922000"/>
                  </a:lnTo>
                  <a:close/>
                </a:path>
              </a:pathLst>
            </a:custGeom>
            <a:blipFill>
              <a:blip r:embed="rId3"/>
              <a:stretch>
                <a:fillRect l="-179" r="-179"/>
              </a:stretch>
            </a:blipFill>
          </p:spPr>
        </p:sp>
      </p:grpSp>
      <p:sp>
        <p:nvSpPr>
          <p:cNvPr id="5" name="TextBox 5"/>
          <p:cNvSpPr txBox="1"/>
          <p:nvPr/>
        </p:nvSpPr>
        <p:spPr>
          <a:xfrm>
            <a:off x="853541" y="6086475"/>
            <a:ext cx="16580917" cy="3171825"/>
          </a:xfrm>
          <a:prstGeom prst="rect">
            <a:avLst/>
          </a:prstGeom>
        </p:spPr>
        <p:txBody>
          <a:bodyPr lIns="0" tIns="0" rIns="0" bIns="0" rtlCol="0" anchor="t">
            <a:spAutoFit/>
          </a:bodyPr>
          <a:lstStyle/>
          <a:p>
            <a:pPr algn="just">
              <a:lnSpc>
                <a:spcPts val="4200"/>
              </a:lnSpc>
            </a:pPr>
            <a:r>
              <a:rPr lang="en-US" sz="3000">
                <a:solidFill>
                  <a:srgbClr val="28292A"/>
                </a:solidFill>
                <a:latin typeface="Glacial Indifference"/>
              </a:rPr>
              <a:t>The solutions to the reaction-diffusion equation can be used to predict the distribution and abundance of plant species under different environmental conditions, such as changes in temperature, precipitation, or soil type. </a:t>
            </a:r>
          </a:p>
          <a:p>
            <a:pPr algn="just">
              <a:lnSpc>
                <a:spcPts val="4200"/>
              </a:lnSpc>
            </a:pPr>
            <a:endParaRPr lang="en-US" sz="3000">
              <a:solidFill>
                <a:srgbClr val="28292A"/>
              </a:solidFill>
              <a:latin typeface="Glacial Indifference"/>
            </a:endParaRPr>
          </a:p>
          <a:p>
            <a:pPr algn="just">
              <a:lnSpc>
                <a:spcPts val="4199"/>
              </a:lnSpc>
              <a:spcBef>
                <a:spcPct val="0"/>
              </a:spcBef>
            </a:pPr>
            <a:r>
              <a:rPr lang="en-US" sz="2999">
                <a:solidFill>
                  <a:srgbClr val="28292A"/>
                </a:solidFill>
                <a:latin typeface="Glacial Indifference"/>
              </a:rPr>
              <a:t>These predictions can be used to design interventions such as reforestation or habitat restoration, as well as to assess the potential impacts of climate change on ecosystems.</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893</Words>
  <Application>Microsoft Office PowerPoint</Application>
  <PresentationFormat>Custom</PresentationFormat>
  <Paragraphs>73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True Typewriter</vt:lpstr>
      <vt:lpstr>True Typewriter Bold</vt:lpstr>
      <vt:lpstr>Calibri</vt:lpstr>
      <vt:lpstr>Glacial Indifference Bold</vt:lpstr>
      <vt:lpstr>Glacial Indifference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PDE Applications in Geography</dc:title>
  <cp:lastModifiedBy>Chahel Gupta</cp:lastModifiedBy>
  <cp:revision>3</cp:revision>
  <dcterms:created xsi:type="dcterms:W3CDTF">2006-08-16T00:00:00Z</dcterms:created>
  <dcterms:modified xsi:type="dcterms:W3CDTF">2023-03-15T16:56:22Z</dcterms:modified>
  <dc:identifier>DAFdMT6pAqM</dc:identifier>
</cp:coreProperties>
</file>